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</p:sldIdLst>
  <p:sldSz cx="18288000" cy="10287000"/>
  <p:notesSz cx="6858000" cy="9144000"/>
  <p:embeddedFontLst>
    <p:embeddedFont>
      <p:font typeface="Brockmann Bold" charset="1" panose="00000000000000000000"/>
      <p:regular r:id="rId44"/>
    </p:embeddedFont>
    <p:embeddedFont>
      <p:font typeface="Open Sans" charset="1" panose="00000000000000000000"/>
      <p:regular r:id="rId45"/>
    </p:embeddedFont>
    <p:embeddedFont>
      <p:font typeface="Open Sans Ultra-Bold" charset="1" panose="00000000000000000000"/>
      <p:regular r:id="rId46"/>
    </p:embeddedFont>
    <p:embeddedFont>
      <p:font typeface="Open Sans Bold" charset="1" panose="00000000000000000000"/>
      <p:regular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slides/slide38.xml" Type="http://schemas.openxmlformats.org/officeDocument/2006/relationships/slide"/><Relationship Id="rId44" Target="fonts/font44.fntdata" Type="http://schemas.openxmlformats.org/officeDocument/2006/relationships/font"/><Relationship Id="rId45" Target="fonts/font45.fntdata" Type="http://schemas.openxmlformats.org/officeDocument/2006/relationships/font"/><Relationship Id="rId46" Target="fonts/font46.fntdata" Type="http://schemas.openxmlformats.org/officeDocument/2006/relationships/font"/><Relationship Id="rId47" Target="fonts/font47.fntdata" Type="http://schemas.openxmlformats.org/officeDocument/2006/relationships/font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21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3.jpeg" Type="http://schemas.openxmlformats.org/officeDocument/2006/relationships/image"/><Relationship Id="rId3" Target="../media/VAGiuh6ql0w.mp4" Type="http://schemas.openxmlformats.org/officeDocument/2006/relationships/video"/><Relationship Id="rId4" Target="../media/VAGiuh6ql0w.mp4" Type="http://schemas.microsoft.com/office/2007/relationships/media"/><Relationship Id="rId5" Target="../media/image4.png" Type="http://schemas.openxmlformats.org/officeDocument/2006/relationships/image"/><Relationship Id="rId6" Target="../media/image5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6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Relationship Id="rId6" Target="../media/image24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25.jpe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26.jpeg" Type="http://schemas.openxmlformats.org/officeDocument/2006/relationships/image"/><Relationship Id="rId5" Target="../media/VAGj9QAOfmE.mp4" Type="http://schemas.openxmlformats.org/officeDocument/2006/relationships/video"/><Relationship Id="rId6" Target="../media/VAGj9QAOfmE.mp4" Type="http://schemas.microsoft.com/office/2007/relationships/media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27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28.pn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29.jpeg" Type="http://schemas.openxmlformats.org/officeDocument/2006/relationships/image"/><Relationship Id="rId5" Target="../media/image30.jpe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31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32.png" Type="http://schemas.openxmlformats.org/officeDocument/2006/relationships/image"/><Relationship Id="rId5" Target="../media/image33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34.png" Type="http://schemas.openxmlformats.org/officeDocument/2006/relationships/image"/><Relationship Id="rId5" Target="../media/image35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36.png" Type="http://schemas.openxmlformats.org/officeDocument/2006/relationships/image"/><Relationship Id="rId5" Target="../media/image37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38.jpeg" Type="http://schemas.openxmlformats.org/officeDocument/2006/relationships/image"/><Relationship Id="rId5" Target="../media/image39.jpeg" Type="http://schemas.openxmlformats.org/officeDocument/2006/relationships/image"/><Relationship Id="rId6" Target="../media/image40.jpe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7.png" Type="http://schemas.openxmlformats.org/officeDocument/2006/relationships/image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41.png" Type="http://schemas.openxmlformats.org/officeDocument/2006/relationships/image"/><Relationship Id="rId5" Target="../media/image42.png" Type="http://schemas.openxmlformats.org/officeDocument/2006/relationships/image"/><Relationship Id="rId6" Target="../media/image43.png" Type="http://schemas.openxmlformats.org/officeDocument/2006/relationships/image"/><Relationship Id="rId7" Target="../media/image44.png" Type="http://schemas.openxmlformats.org/officeDocument/2006/relationships/image"/><Relationship Id="rId8" Target="../media/image45.png" Type="http://schemas.openxmlformats.org/officeDocument/2006/relationships/image"/><Relationship Id="rId9" Target="../media/image46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48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9.pn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Relationship Id="rId4" Target="../media/image50.jpeg" Type="http://schemas.openxmlformats.org/officeDocument/2006/relationships/image"/><Relationship Id="rId5" Target="../media/image51.jpeg" Type="http://schemas.openxmlformats.org/officeDocument/2006/relationships/image"/><Relationship Id="rId6" Target="../media/image52.jpeg" Type="http://schemas.openxmlformats.org/officeDocument/2006/relationships/imag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18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39F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71163" y="1274214"/>
            <a:ext cx="6710884" cy="971586"/>
          </a:xfrm>
          <a:custGeom>
            <a:avLst/>
            <a:gdLst/>
            <a:ahLst/>
            <a:cxnLst/>
            <a:rect r="r" b="b" t="t" l="l"/>
            <a:pathLst>
              <a:path h="971586" w="6710884">
                <a:moveTo>
                  <a:pt x="0" y="0"/>
                </a:moveTo>
                <a:lnTo>
                  <a:pt x="6710884" y="0"/>
                </a:lnTo>
                <a:lnTo>
                  <a:pt x="6710884" y="971586"/>
                </a:lnTo>
                <a:lnTo>
                  <a:pt x="0" y="9715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271163" y="5008714"/>
            <a:ext cx="9347682" cy="40960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90"/>
              </a:lnSpc>
            </a:pPr>
            <a:r>
              <a:rPr lang="en-US" sz="7264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Wireless outdoor intrusion detection system </a:t>
            </a:r>
            <a:r>
              <a:rPr lang="en-US" sz="7264" b="true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with AI visual verification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09945" y="0"/>
            <a:ext cx="9378055" cy="10287000"/>
          </a:xfrm>
          <a:custGeom>
            <a:avLst/>
            <a:gdLst/>
            <a:ahLst/>
            <a:cxnLst/>
            <a:rect r="r" b="b" t="t" l="l"/>
            <a:pathLst>
              <a:path h="10287000" w="9378055">
                <a:moveTo>
                  <a:pt x="0" y="0"/>
                </a:moveTo>
                <a:lnTo>
                  <a:pt x="9378055" y="0"/>
                </a:lnTo>
                <a:lnTo>
                  <a:pt x="937805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006" t="0" r="-94959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5400000">
            <a:off x="12068127" y="-4465229"/>
            <a:ext cx="3061691" cy="9378055"/>
            <a:chOff x="0" y="0"/>
            <a:chExt cx="848105" cy="259777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48105" cy="2597771"/>
            </a:xfrm>
            <a:custGeom>
              <a:avLst/>
              <a:gdLst/>
              <a:ahLst/>
              <a:cxnLst/>
              <a:rect r="r" b="b" t="t" l="l"/>
              <a:pathLst>
                <a:path h="2597771" w="848105">
                  <a:moveTo>
                    <a:pt x="0" y="0"/>
                  </a:moveTo>
                  <a:lnTo>
                    <a:pt x="848105" y="0"/>
                  </a:lnTo>
                  <a:lnTo>
                    <a:pt x="848105" y="2597771"/>
                  </a:lnTo>
                  <a:lnTo>
                    <a:pt x="0" y="2597771"/>
                  </a:lnTo>
                  <a:close/>
                </a:path>
              </a:pathLst>
            </a:custGeom>
            <a:gradFill rotWithShape="true">
              <a:gsLst>
                <a:gs pos="0">
                  <a:srgbClr val="2E444F">
                    <a:alpha val="100000"/>
                  </a:srgbClr>
                </a:gs>
                <a:gs pos="100000">
                  <a:srgbClr val="2E444F">
                    <a:alpha val="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848105" cy="26358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288776" y="976625"/>
            <a:ext cx="6571774" cy="10262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Typical</a:t>
            </a: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situational </a:t>
            </a:r>
          </a:p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monitoring challenges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88776" y="3385269"/>
            <a:ext cx="7065189" cy="35831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75"/>
              </a:lnSpc>
            </a:pPr>
            <a:r>
              <a:rPr lang="en-US" sz="8432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There is </a:t>
            </a:r>
          </a:p>
          <a:p>
            <a:pPr algn="l">
              <a:lnSpc>
                <a:spcPts val="9275"/>
              </a:lnSpc>
              <a:spcBef>
                <a:spcPct val="0"/>
              </a:spcBef>
            </a:pPr>
            <a:r>
              <a:rPr lang="en-US" b="true" sz="8432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NO p</a:t>
            </a:r>
            <a:r>
              <a:rPr lang="en-US" b="true" sz="8432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ower</a:t>
            </a:r>
            <a:r>
              <a:rPr lang="en-US" b="true" sz="8432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at our locations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09945" y="0"/>
            <a:ext cx="9378055" cy="10287000"/>
          </a:xfrm>
          <a:custGeom>
            <a:avLst/>
            <a:gdLst/>
            <a:ahLst/>
            <a:cxnLst/>
            <a:rect r="r" b="b" t="t" l="l"/>
            <a:pathLst>
              <a:path h="10287000" w="9378055">
                <a:moveTo>
                  <a:pt x="0" y="0"/>
                </a:moveTo>
                <a:lnTo>
                  <a:pt x="9378055" y="0"/>
                </a:lnTo>
                <a:lnTo>
                  <a:pt x="937805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3796" t="0" r="-27933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5400000">
            <a:off x="12068127" y="-4465229"/>
            <a:ext cx="3061691" cy="9378055"/>
            <a:chOff x="0" y="0"/>
            <a:chExt cx="848105" cy="259777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48105" cy="2597771"/>
            </a:xfrm>
            <a:custGeom>
              <a:avLst/>
              <a:gdLst/>
              <a:ahLst/>
              <a:cxnLst/>
              <a:rect r="r" b="b" t="t" l="l"/>
              <a:pathLst>
                <a:path h="2597771" w="848105">
                  <a:moveTo>
                    <a:pt x="0" y="0"/>
                  </a:moveTo>
                  <a:lnTo>
                    <a:pt x="848105" y="0"/>
                  </a:lnTo>
                  <a:lnTo>
                    <a:pt x="848105" y="2597771"/>
                  </a:lnTo>
                  <a:lnTo>
                    <a:pt x="0" y="2597771"/>
                  </a:lnTo>
                  <a:close/>
                </a:path>
              </a:pathLst>
            </a:custGeom>
            <a:gradFill rotWithShape="true">
              <a:gsLst>
                <a:gs pos="0">
                  <a:srgbClr val="2E444F">
                    <a:alpha val="100000"/>
                  </a:srgbClr>
                </a:gs>
                <a:gs pos="100000">
                  <a:srgbClr val="2E444F">
                    <a:alpha val="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848105" cy="26358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288776" y="976625"/>
            <a:ext cx="6571774" cy="10262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Typical</a:t>
            </a: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situational </a:t>
            </a:r>
          </a:p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monitoring challenges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88776" y="3296663"/>
            <a:ext cx="6324876" cy="46673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29"/>
              </a:lnSpc>
              <a:spcBef>
                <a:spcPct val="0"/>
              </a:spcBef>
            </a:pPr>
            <a:r>
              <a:rPr lang="en-US" b="true" sz="6662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Our business needs to moni</a:t>
            </a:r>
            <a:r>
              <a:rPr lang="en-US" b="true" sz="6662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tor </a:t>
            </a:r>
          </a:p>
          <a:p>
            <a:pPr algn="l">
              <a:lnSpc>
                <a:spcPts val="7329"/>
              </a:lnSpc>
              <a:spcBef>
                <a:spcPct val="0"/>
              </a:spcBef>
            </a:pPr>
            <a:r>
              <a:rPr lang="en-US" b="true" sz="6662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all locations from one point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09945" y="0"/>
            <a:ext cx="9378055" cy="10287000"/>
          </a:xfrm>
          <a:custGeom>
            <a:avLst/>
            <a:gdLst/>
            <a:ahLst/>
            <a:cxnLst/>
            <a:rect r="r" b="b" t="t" l="l"/>
            <a:pathLst>
              <a:path h="10287000" w="9378055">
                <a:moveTo>
                  <a:pt x="0" y="0"/>
                </a:moveTo>
                <a:lnTo>
                  <a:pt x="9378055" y="0"/>
                </a:lnTo>
                <a:lnTo>
                  <a:pt x="937805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759" t="0" r="-32621" b="-7257"/>
            </a:stretch>
          </a:blipFill>
        </p:spPr>
      </p:sp>
      <p:grpSp>
        <p:nvGrpSpPr>
          <p:cNvPr name="Group 3" id="3"/>
          <p:cNvGrpSpPr/>
          <p:nvPr/>
        </p:nvGrpSpPr>
        <p:grpSpPr>
          <a:xfrm rot="5400000">
            <a:off x="12068127" y="-4465229"/>
            <a:ext cx="3061691" cy="9378055"/>
            <a:chOff x="0" y="0"/>
            <a:chExt cx="848105" cy="259777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48105" cy="2597771"/>
            </a:xfrm>
            <a:custGeom>
              <a:avLst/>
              <a:gdLst/>
              <a:ahLst/>
              <a:cxnLst/>
              <a:rect r="r" b="b" t="t" l="l"/>
              <a:pathLst>
                <a:path h="2597771" w="848105">
                  <a:moveTo>
                    <a:pt x="0" y="0"/>
                  </a:moveTo>
                  <a:lnTo>
                    <a:pt x="848105" y="0"/>
                  </a:lnTo>
                  <a:lnTo>
                    <a:pt x="848105" y="2597771"/>
                  </a:lnTo>
                  <a:lnTo>
                    <a:pt x="0" y="2597771"/>
                  </a:lnTo>
                  <a:close/>
                </a:path>
              </a:pathLst>
            </a:custGeom>
            <a:gradFill rotWithShape="true">
              <a:gsLst>
                <a:gs pos="0">
                  <a:srgbClr val="2E444F">
                    <a:alpha val="100000"/>
                  </a:srgbClr>
                </a:gs>
                <a:gs pos="100000">
                  <a:srgbClr val="2E444F">
                    <a:alpha val="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848105" cy="26358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288776" y="976625"/>
            <a:ext cx="6571774" cy="10262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Typical</a:t>
            </a: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situational </a:t>
            </a:r>
          </a:p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monitoring challenges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88776" y="4058996"/>
            <a:ext cx="7170531" cy="2661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264"/>
              </a:lnSpc>
              <a:spcBef>
                <a:spcPct val="0"/>
              </a:spcBef>
            </a:pPr>
            <a:r>
              <a:rPr lang="en-US" b="true" sz="9331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Frequ</a:t>
            </a:r>
            <a:r>
              <a:rPr lang="en-US" b="true" sz="9331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ent </a:t>
            </a:r>
            <a:r>
              <a:rPr lang="en-US" b="true" sz="9331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false alarms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528334" y="3958524"/>
            <a:ext cx="14197140" cy="13221086"/>
          </a:xfrm>
          <a:custGeom>
            <a:avLst/>
            <a:gdLst/>
            <a:ahLst/>
            <a:cxnLst/>
            <a:rect r="r" b="b" t="t" l="l"/>
            <a:pathLst>
              <a:path h="13221086" w="14197140">
                <a:moveTo>
                  <a:pt x="0" y="0"/>
                </a:moveTo>
                <a:lnTo>
                  <a:pt x="14197140" y="0"/>
                </a:lnTo>
                <a:lnTo>
                  <a:pt x="14197140" y="13221087"/>
                </a:lnTo>
                <a:lnTo>
                  <a:pt x="0" y="132210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360555" y="3154457"/>
            <a:ext cx="13139320" cy="40447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432"/>
              </a:lnSpc>
            </a:pPr>
            <a:r>
              <a:rPr lang="en-US" sz="9483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Reconeyez </a:t>
            </a:r>
          </a:p>
          <a:p>
            <a:pPr algn="l">
              <a:lnSpc>
                <a:spcPts val="10432"/>
              </a:lnSpc>
            </a:pPr>
            <a:r>
              <a:rPr lang="en-US" sz="9483" b="true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products and accessories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2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40341" y="4669250"/>
            <a:ext cx="0" cy="912154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>
            <a:off x="5150724" y="4669250"/>
            <a:ext cx="0" cy="912154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1040341" y="6251728"/>
            <a:ext cx="0" cy="1444591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5150724" y="6251728"/>
            <a:ext cx="0" cy="1444591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>
            <a:off x="1040341" y="8313990"/>
            <a:ext cx="0" cy="530325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5150724" y="8313990"/>
            <a:ext cx="0" cy="530325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2778755" y="3016331"/>
            <a:ext cx="6313337" cy="7941304"/>
          </a:xfrm>
          <a:custGeom>
            <a:avLst/>
            <a:gdLst/>
            <a:ahLst/>
            <a:cxnLst/>
            <a:rect r="r" b="b" t="t" l="l"/>
            <a:pathLst>
              <a:path h="7941304" w="6313337">
                <a:moveTo>
                  <a:pt x="0" y="0"/>
                </a:moveTo>
                <a:lnTo>
                  <a:pt x="6313336" y="0"/>
                </a:lnTo>
                <a:lnTo>
                  <a:pt x="6313336" y="7941304"/>
                </a:lnTo>
                <a:lnTo>
                  <a:pt x="0" y="79413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028700" y="871850"/>
            <a:ext cx="2918937" cy="7357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90"/>
              </a:lnSpc>
              <a:spcBef>
                <a:spcPct val="0"/>
              </a:spcBef>
            </a:pPr>
            <a:r>
              <a:rPr lang="en-US" b="true" sz="5173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Pr</a:t>
            </a:r>
            <a:r>
              <a:rPr lang="en-US" b="true" sz="5173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oducts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1870499"/>
            <a:ext cx="8398933" cy="1485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13"/>
              </a:lnSpc>
              <a:spcBef>
                <a:spcPct val="0"/>
              </a:spcBef>
            </a:pPr>
            <a:r>
              <a:rPr lang="en-US" b="true" sz="10376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The Dete</a:t>
            </a:r>
            <a:r>
              <a:rPr lang="en-US" b="true" sz="10376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ctor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09632" y="4661180"/>
            <a:ext cx="3230017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</a:pPr>
            <a:r>
              <a:rPr lang="en-US" sz="3467" b="true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35m (115ft)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det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ection range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420015" y="4661180"/>
            <a:ext cx="3723985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HD im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ages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day </a:t>
            </a:r>
          </a:p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and nigh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t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09632" y="6243657"/>
            <a:ext cx="3176315" cy="1434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Remote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 management 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via Cloud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5420015" y="6243657"/>
            <a:ext cx="5372742" cy="1434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Up to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400-day battery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 life that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can be extended with a solar panel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09632" y="8305919"/>
            <a:ext cx="2929012" cy="4821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M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esh network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5420015" y="8305919"/>
            <a:ext cx="4959967" cy="4821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IP67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rated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2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40341" y="4739773"/>
            <a:ext cx="0" cy="155396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>
            <a:off x="6427096" y="4739773"/>
            <a:ext cx="0" cy="155396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1040341" y="6887377"/>
            <a:ext cx="0" cy="95036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6427096" y="6887377"/>
            <a:ext cx="0" cy="95036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>
            <a:off x="1040341" y="8313990"/>
            <a:ext cx="0" cy="530325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6427096" y="8313990"/>
            <a:ext cx="0" cy="530325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8" id="8"/>
          <p:cNvSpPr txBox="true"/>
          <p:nvPr/>
        </p:nvSpPr>
        <p:spPr>
          <a:xfrm rot="0">
            <a:off x="1028700" y="871850"/>
            <a:ext cx="2918937" cy="7357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90"/>
              </a:lnSpc>
              <a:spcBef>
                <a:spcPct val="0"/>
              </a:spcBef>
            </a:pPr>
            <a:r>
              <a:rPr lang="en-US" b="true" sz="5173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Pr</a:t>
            </a:r>
            <a:r>
              <a:rPr lang="en-US" b="true" sz="5173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oducts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1870499"/>
            <a:ext cx="6935122" cy="1485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13"/>
              </a:lnSpc>
              <a:spcBef>
                <a:spcPct val="0"/>
              </a:spcBef>
            </a:pPr>
            <a:r>
              <a:rPr lang="en-US" b="true" sz="10376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The Bridge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9632" y="4777873"/>
            <a:ext cx="4760748" cy="1434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Mesh network.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Max distance b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etween devices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500m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(1640ft)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6696387" y="4777873"/>
            <a:ext cx="3752253" cy="1434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AI-verified alarm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s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delivered in seconds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09632" y="6879306"/>
            <a:ext cx="3926448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Uses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4G mobile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and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2.4GHz radio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6696387" y="6879306"/>
            <a:ext cx="4959967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Remote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 management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via Cloud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309632" y="8352090"/>
            <a:ext cx="4656513" cy="4821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4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r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eachable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batteries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6696387" y="8352090"/>
            <a:ext cx="4959967" cy="4821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IP67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rated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4319998" y="1784774"/>
            <a:ext cx="2978003" cy="12808613"/>
          </a:xfrm>
          <a:custGeom>
            <a:avLst/>
            <a:gdLst/>
            <a:ahLst/>
            <a:cxnLst/>
            <a:rect r="r" b="b" t="t" l="l"/>
            <a:pathLst>
              <a:path h="12808613" w="2978003">
                <a:moveTo>
                  <a:pt x="0" y="0"/>
                </a:moveTo>
                <a:lnTo>
                  <a:pt x="2978002" y="0"/>
                </a:lnTo>
                <a:lnTo>
                  <a:pt x="2978002" y="12808613"/>
                </a:lnTo>
                <a:lnTo>
                  <a:pt x="0" y="128086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2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40341" y="6356767"/>
            <a:ext cx="0" cy="155396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flipH="true">
            <a:off x="6427096" y="6356767"/>
            <a:ext cx="0" cy="2487548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1049866" y="8313990"/>
            <a:ext cx="0" cy="530325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5" id="5"/>
          <p:cNvSpPr txBox="true"/>
          <p:nvPr/>
        </p:nvSpPr>
        <p:spPr>
          <a:xfrm rot="0">
            <a:off x="1028700" y="871850"/>
            <a:ext cx="2918937" cy="7357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90"/>
              </a:lnSpc>
              <a:spcBef>
                <a:spcPct val="0"/>
              </a:spcBef>
            </a:pPr>
            <a:r>
              <a:rPr lang="en-US" b="true" sz="5173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Pr</a:t>
            </a:r>
            <a:r>
              <a:rPr lang="en-US" b="true" sz="5173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oducts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1870499"/>
            <a:ext cx="5985081" cy="1485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13"/>
              </a:lnSpc>
              <a:spcBef>
                <a:spcPct val="0"/>
              </a:spcBef>
            </a:pPr>
            <a:r>
              <a:rPr lang="en-US" b="true" sz="10376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The Siren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09632" y="6394867"/>
            <a:ext cx="4760748" cy="19109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108dB 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two-tone sounder with a red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dir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ectional beacon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  <a:p>
            <a:pPr algn="l">
              <a:lnSpc>
                <a:spcPts val="3813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6696387" y="6394867"/>
            <a:ext cx="5037143" cy="23871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It can be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triggered automatically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or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manually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from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the Cloud, App, or monitoring software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319157" y="8352090"/>
            <a:ext cx="4959967" cy="4821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IP67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rated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1990704" y="2874450"/>
            <a:ext cx="7206199" cy="7897204"/>
          </a:xfrm>
          <a:custGeom>
            <a:avLst/>
            <a:gdLst/>
            <a:ahLst/>
            <a:cxnLst/>
            <a:rect r="r" b="b" t="t" l="l"/>
            <a:pathLst>
              <a:path h="7897204" w="7206199">
                <a:moveTo>
                  <a:pt x="0" y="0"/>
                </a:moveTo>
                <a:lnTo>
                  <a:pt x="7206199" y="0"/>
                </a:lnTo>
                <a:lnTo>
                  <a:pt x="7206199" y="7897204"/>
                </a:lnTo>
                <a:lnTo>
                  <a:pt x="0" y="78972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2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871850"/>
            <a:ext cx="2918937" cy="7357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90"/>
              </a:lnSpc>
              <a:spcBef>
                <a:spcPct val="0"/>
              </a:spcBef>
            </a:pPr>
            <a:r>
              <a:rPr lang="en-US" b="true" sz="5173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Pr</a:t>
            </a:r>
            <a:r>
              <a:rPr lang="en-US" b="true" sz="5173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oducts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1870499"/>
            <a:ext cx="4920349" cy="1485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13"/>
              </a:lnSpc>
              <a:spcBef>
                <a:spcPct val="0"/>
              </a:spcBef>
            </a:pPr>
            <a:r>
              <a:rPr lang="en-US" b="true" sz="10376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Keypad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2076429" y="2722172"/>
            <a:ext cx="7251814" cy="7829219"/>
          </a:xfrm>
          <a:custGeom>
            <a:avLst/>
            <a:gdLst/>
            <a:ahLst/>
            <a:cxnLst/>
            <a:rect r="r" b="b" t="t" l="l"/>
            <a:pathLst>
              <a:path h="7829219" w="7251814">
                <a:moveTo>
                  <a:pt x="0" y="0"/>
                </a:moveTo>
                <a:lnTo>
                  <a:pt x="7251814" y="0"/>
                </a:lnTo>
                <a:lnTo>
                  <a:pt x="7251814" y="7829218"/>
                </a:lnTo>
                <a:lnTo>
                  <a:pt x="0" y="78292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AutoShape 6" id="6"/>
          <p:cNvSpPr/>
          <p:nvPr/>
        </p:nvSpPr>
        <p:spPr>
          <a:xfrm>
            <a:off x="1040341" y="4354757"/>
            <a:ext cx="0" cy="155396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1038225" y="6251765"/>
            <a:ext cx="0" cy="155396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7060277" y="4400927"/>
            <a:ext cx="0" cy="1507791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7069802" y="6297935"/>
            <a:ext cx="0" cy="95036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1040341" y="8257777"/>
            <a:ext cx="0" cy="530325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1" id="11"/>
          <p:cNvSpPr txBox="true"/>
          <p:nvPr/>
        </p:nvSpPr>
        <p:spPr>
          <a:xfrm rot="0">
            <a:off x="1309632" y="4392857"/>
            <a:ext cx="4979950" cy="1434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Arm and disarm sites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without 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the need for a smartphone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07516" y="6289865"/>
            <a:ext cx="5341984" cy="1434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Ensure safety with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individual access codes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sent directly via email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329568" y="4392857"/>
            <a:ext cx="4425905" cy="1434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Grant and remove access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instantly via the Cloud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7339093" y="6289865"/>
            <a:ext cx="3583862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Battery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 life 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of up to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150 days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09632" y="8295877"/>
            <a:ext cx="5741120" cy="4821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IP58 r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ated 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(waterproof)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2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40341" y="6690358"/>
            <a:ext cx="0" cy="1949033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>
            <a:off x="6427096" y="6690358"/>
            <a:ext cx="0" cy="585095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1028700" y="871850"/>
            <a:ext cx="2918937" cy="7357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90"/>
              </a:lnSpc>
              <a:spcBef>
                <a:spcPct val="0"/>
              </a:spcBef>
            </a:pPr>
            <a:r>
              <a:rPr lang="en-US" b="true" sz="5173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Pr</a:t>
            </a:r>
            <a:r>
              <a:rPr lang="en-US" b="true" sz="5173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oducts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1870499"/>
            <a:ext cx="6488384" cy="1485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13"/>
              </a:lnSpc>
              <a:spcBef>
                <a:spcPct val="0"/>
              </a:spcBef>
            </a:pPr>
            <a:r>
              <a:rPr lang="en-US" b="true" sz="10376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Bridge I/O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09632" y="6728458"/>
            <a:ext cx="4709604" cy="19109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Arm and disarm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the Reconeyez system from a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third-party syst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em or device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696387" y="6728458"/>
            <a:ext cx="5037143" cy="4821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o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u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t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p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u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ts, 3 inputs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10168162" y="2061267"/>
            <a:ext cx="10709102" cy="7839175"/>
          </a:xfrm>
          <a:custGeom>
            <a:avLst/>
            <a:gdLst/>
            <a:ahLst/>
            <a:cxnLst/>
            <a:rect r="r" b="b" t="t" l="l"/>
            <a:pathLst>
              <a:path h="7839175" w="10709102">
                <a:moveTo>
                  <a:pt x="0" y="0"/>
                </a:moveTo>
                <a:lnTo>
                  <a:pt x="10709102" y="0"/>
                </a:lnTo>
                <a:lnTo>
                  <a:pt x="10709102" y="7839175"/>
                </a:lnTo>
                <a:lnTo>
                  <a:pt x="0" y="78391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-10492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2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1028700" y="1984003"/>
            <a:ext cx="16196984" cy="7676695"/>
          </a:xfrm>
          <a:prstGeom prst="rect">
            <a:avLst/>
          </a:prstGeom>
        </p:spPr>
      </p:pic>
      <p:sp>
        <p:nvSpPr>
          <p:cNvPr name="Freeform 3" id="3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951468" y="862325"/>
            <a:ext cx="6825268" cy="8981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55"/>
              </a:lnSpc>
              <a:spcBef>
                <a:spcPct val="0"/>
              </a:spcBef>
            </a:pPr>
            <a:r>
              <a:rPr lang="en-US" b="true" sz="6141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H</a:t>
            </a:r>
            <a:r>
              <a:rPr lang="en-US" b="true" sz="6141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ow does it work?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39F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>
            <a:off x="1040341" y="5048522"/>
            <a:ext cx="0" cy="912154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1040341" y="6630999"/>
            <a:ext cx="0" cy="912154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1040341" y="3480489"/>
            <a:ext cx="0" cy="912154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>
            <a:off x="1040341" y="8213617"/>
            <a:ext cx="0" cy="912154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8745968" y="2012922"/>
            <a:ext cx="11254261" cy="12401390"/>
          </a:xfrm>
          <a:custGeom>
            <a:avLst/>
            <a:gdLst/>
            <a:ahLst/>
            <a:cxnLst/>
            <a:rect r="r" b="b" t="t" l="l"/>
            <a:pathLst>
              <a:path h="12401390" w="11254261">
                <a:moveTo>
                  <a:pt x="0" y="0"/>
                </a:moveTo>
                <a:lnTo>
                  <a:pt x="11254261" y="0"/>
                </a:lnTo>
                <a:lnTo>
                  <a:pt x="11254261" y="12401390"/>
                </a:lnTo>
                <a:lnTo>
                  <a:pt x="0" y="124013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028700" y="862325"/>
            <a:ext cx="6670804" cy="8981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55"/>
              </a:lnSpc>
              <a:spcBef>
                <a:spcPct val="0"/>
              </a:spcBef>
            </a:pPr>
            <a:r>
              <a:rPr lang="en-US" b="true" sz="6141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Ab</a:t>
            </a:r>
            <a:r>
              <a:rPr lang="en-US" b="true" sz="6141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out Reconeyez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309632" y="5040451"/>
            <a:ext cx="2458577" cy="970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Est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ablished </a:t>
            </a:r>
          </a:p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in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2007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9632" y="6622929"/>
            <a:ext cx="2225080" cy="970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60+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 </a:t>
            </a:r>
          </a:p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employees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09632" y="3472418"/>
            <a:ext cx="3048372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Used in </a:t>
            </a:r>
          </a:p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60+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 countries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09632" y="8205546"/>
            <a:ext cx="2820797" cy="970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30 000+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 </a:t>
            </a:r>
          </a:p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active devices</a:t>
            </a:r>
          </a:p>
        </p:txBody>
      </p:sp>
      <p:sp>
        <p:nvSpPr>
          <p:cNvPr name="AutoShape 13" id="13"/>
          <p:cNvSpPr/>
          <p:nvPr/>
        </p:nvSpPr>
        <p:spPr>
          <a:xfrm>
            <a:off x="4912957" y="5048522"/>
            <a:ext cx="0" cy="912154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4912957" y="6630999"/>
            <a:ext cx="0" cy="912154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4912957" y="8213617"/>
            <a:ext cx="0" cy="912154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6" id="16"/>
          <p:cNvSpPr txBox="true"/>
          <p:nvPr/>
        </p:nvSpPr>
        <p:spPr>
          <a:xfrm rot="0">
            <a:off x="5182248" y="5040451"/>
            <a:ext cx="6142945" cy="970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HQ in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Estoni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, also offices in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Texas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(US), the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UK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, and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Italy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5182248" y="6622929"/>
            <a:ext cx="5221528" cy="970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Trusted by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 military 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and border control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5182248" y="8205546"/>
            <a:ext cx="4959967" cy="970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Des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igned and assembled in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Estonia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528334" y="3958524"/>
            <a:ext cx="14197140" cy="13221086"/>
          </a:xfrm>
          <a:custGeom>
            <a:avLst/>
            <a:gdLst/>
            <a:ahLst/>
            <a:cxnLst/>
            <a:rect r="r" b="b" t="t" l="l"/>
            <a:pathLst>
              <a:path h="13221086" w="14197140">
                <a:moveTo>
                  <a:pt x="0" y="0"/>
                </a:moveTo>
                <a:lnTo>
                  <a:pt x="14197140" y="0"/>
                </a:lnTo>
                <a:lnTo>
                  <a:pt x="14197140" y="13221087"/>
                </a:lnTo>
                <a:lnTo>
                  <a:pt x="0" y="132210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360555" y="3154457"/>
            <a:ext cx="13139320" cy="4054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432"/>
              </a:lnSpc>
            </a:pPr>
            <a:r>
              <a:rPr lang="en-US" sz="9483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Reconeyez </a:t>
            </a:r>
          </a:p>
          <a:p>
            <a:pPr algn="l">
              <a:lnSpc>
                <a:spcPts val="10432"/>
              </a:lnSpc>
            </a:pPr>
            <a:r>
              <a:rPr lang="en-US" sz="9483" b="true">
                <a:solidFill>
                  <a:srgbClr val="F4F2F1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Cloud and unique </a:t>
            </a:r>
          </a:p>
          <a:p>
            <a:pPr algn="l">
              <a:lnSpc>
                <a:spcPts val="10432"/>
              </a:lnSpc>
            </a:pPr>
            <a:r>
              <a:rPr lang="en-US" sz="9483" b="true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AI detection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394696" y="4004321"/>
            <a:ext cx="14197140" cy="13221086"/>
          </a:xfrm>
          <a:custGeom>
            <a:avLst/>
            <a:gdLst/>
            <a:ahLst/>
            <a:cxnLst/>
            <a:rect r="r" b="b" t="t" l="l"/>
            <a:pathLst>
              <a:path h="13221086" w="14197140">
                <a:moveTo>
                  <a:pt x="0" y="0"/>
                </a:moveTo>
                <a:lnTo>
                  <a:pt x="14197139" y="0"/>
                </a:lnTo>
                <a:lnTo>
                  <a:pt x="14197139" y="13221086"/>
                </a:lnTo>
                <a:lnTo>
                  <a:pt x="0" y="132210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084345" y="2162929"/>
            <a:ext cx="11061635" cy="6602187"/>
          </a:xfrm>
          <a:custGeom>
            <a:avLst/>
            <a:gdLst/>
            <a:ahLst/>
            <a:cxnLst/>
            <a:rect r="r" b="b" t="t" l="l"/>
            <a:pathLst>
              <a:path h="6602187" w="11061635">
                <a:moveTo>
                  <a:pt x="0" y="0"/>
                </a:moveTo>
                <a:lnTo>
                  <a:pt x="11061635" y="0"/>
                </a:lnTo>
                <a:lnTo>
                  <a:pt x="11061635" y="6602187"/>
                </a:lnTo>
                <a:lnTo>
                  <a:pt x="0" y="66021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464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271163" y="837353"/>
            <a:ext cx="6328738" cy="4297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96"/>
              </a:lnSpc>
            </a:pPr>
            <a:r>
              <a:rPr lang="en-US" sz="7633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Cloud. </a:t>
            </a:r>
            <a:r>
              <a:rPr lang="en-US" sz="7633" b="true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Reduce false alarms by 95%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71163" y="5416397"/>
            <a:ext cx="6813181" cy="4088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31116" indent="-315558" lvl="1">
              <a:lnSpc>
                <a:spcPts val="4092"/>
              </a:lnSpc>
              <a:buFont typeface="Arial"/>
              <a:buChar char="•"/>
            </a:pPr>
            <a:r>
              <a:rPr lang="en-US" b="true" sz="2923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AI Engine</a:t>
            </a:r>
            <a:r>
              <a:rPr lang="en-US" sz="29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for adv</a:t>
            </a:r>
            <a:r>
              <a:rPr lang="en-US" sz="29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anced Visual Verification</a:t>
            </a:r>
          </a:p>
          <a:p>
            <a:pPr algn="l" marL="631116" indent="-315558" lvl="1">
              <a:lnSpc>
                <a:spcPts val="4092"/>
              </a:lnSpc>
              <a:buFont typeface="Arial"/>
              <a:buChar char="•"/>
            </a:pPr>
            <a:r>
              <a:rPr lang="en-US" b="true" sz="2923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Device</a:t>
            </a:r>
            <a:r>
              <a:rPr lang="en-US" sz="29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Management</a:t>
            </a:r>
          </a:p>
          <a:p>
            <a:pPr algn="l" marL="631116" indent="-315558" lvl="1">
              <a:lnSpc>
                <a:spcPts val="4092"/>
              </a:lnSpc>
              <a:buFont typeface="Arial"/>
              <a:buChar char="•"/>
            </a:pPr>
            <a:r>
              <a:rPr lang="en-US" b="true" sz="2923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Event</a:t>
            </a:r>
            <a:r>
              <a:rPr lang="en-US" sz="29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Management</a:t>
            </a:r>
          </a:p>
          <a:p>
            <a:pPr algn="l" marL="631116" indent="-315558" lvl="1">
              <a:lnSpc>
                <a:spcPts val="4092"/>
              </a:lnSpc>
              <a:buFont typeface="Arial"/>
              <a:buChar char="•"/>
            </a:pPr>
            <a:r>
              <a:rPr lang="en-US" b="true" sz="2923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User</a:t>
            </a:r>
            <a:r>
              <a:rPr lang="en-US" sz="29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Management</a:t>
            </a:r>
          </a:p>
          <a:p>
            <a:pPr algn="l" marL="631116" indent="-315558" lvl="1">
              <a:lnSpc>
                <a:spcPts val="4092"/>
              </a:lnSpc>
              <a:buFont typeface="Arial"/>
              <a:buChar char="•"/>
            </a:pPr>
            <a:r>
              <a:rPr lang="en-US" sz="29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Statistical </a:t>
            </a:r>
            <a:r>
              <a:rPr lang="en-US" b="true" sz="2923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Data </a:t>
            </a:r>
          </a:p>
          <a:p>
            <a:pPr algn="l" marL="631116" indent="-315558" lvl="1">
              <a:lnSpc>
                <a:spcPts val="4092"/>
              </a:lnSpc>
              <a:buFont typeface="Arial"/>
              <a:buChar char="•"/>
            </a:pPr>
            <a:r>
              <a:rPr lang="en-US" b="true" sz="2923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Image</a:t>
            </a:r>
            <a:r>
              <a:rPr lang="en-US" sz="29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Retention</a:t>
            </a:r>
          </a:p>
          <a:p>
            <a:pPr algn="l" marL="631116" indent="-315558" lvl="1">
              <a:lnSpc>
                <a:spcPts val="4092"/>
              </a:lnSpc>
              <a:buFont typeface="Arial"/>
              <a:buChar char="•"/>
            </a:pPr>
            <a:r>
              <a:rPr lang="en-US" b="true" sz="2923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Time Lapse</a:t>
            </a:r>
            <a:r>
              <a:rPr lang="en-US" sz="29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Videos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280688" y="6304245"/>
            <a:ext cx="0" cy="912154"/>
          </a:xfrm>
          <a:prstGeom prst="line">
            <a:avLst/>
          </a:prstGeom>
          <a:ln cap="flat" w="19050">
            <a:solidFill>
              <a:srgbClr val="D0DF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>
            <a:off x="1280688" y="7886722"/>
            <a:ext cx="0" cy="950362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4" id="4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807405" y="3204642"/>
            <a:ext cx="10024494" cy="5638778"/>
          </a:xfrm>
          <a:custGeom>
            <a:avLst/>
            <a:gdLst/>
            <a:ahLst/>
            <a:cxnLst/>
            <a:rect r="r" b="b" t="t" l="l"/>
            <a:pathLst>
              <a:path h="5638778" w="10024494">
                <a:moveTo>
                  <a:pt x="0" y="0"/>
                </a:moveTo>
                <a:lnTo>
                  <a:pt x="10024494" y="0"/>
                </a:lnTo>
                <a:lnTo>
                  <a:pt x="10024494" y="5638778"/>
                </a:lnTo>
                <a:lnTo>
                  <a:pt x="0" y="56387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271163" y="3271317"/>
            <a:ext cx="6946403" cy="21638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96"/>
              </a:lnSpc>
            </a:pPr>
            <a:r>
              <a:rPr lang="en-US" sz="7633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Reduce false alarms by </a:t>
            </a:r>
            <a:r>
              <a:rPr lang="en-US" sz="7633" b="true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95%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271163" y="1066800"/>
            <a:ext cx="6591898" cy="834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3"/>
              </a:lnSpc>
            </a:pPr>
            <a:r>
              <a:rPr lang="en-US" sz="5721" b="true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Reconeyez Cloud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549979" y="6296174"/>
            <a:ext cx="5990853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D0DF00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AI object det</a:t>
            </a:r>
            <a:r>
              <a:rPr lang="en-US" b="true" sz="3467">
                <a:solidFill>
                  <a:srgbClr val="D0DF00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ection 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for </a:t>
            </a:r>
          </a:p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people, vehicles, and animals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49979" y="7878652"/>
            <a:ext cx="6313082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HD alarm images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for more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accurate object detection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271163" y="7144872"/>
            <a:ext cx="9525" cy="1902862"/>
          </a:xfrm>
          <a:prstGeom prst="line">
            <a:avLst/>
          </a:prstGeom>
          <a:ln cap="flat" w="19050">
            <a:solidFill>
              <a:srgbClr val="D0DF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>
            <a:hlinkClick action="ppaction://media"/>
          </p:cNvPr>
          <p:cNvPicPr>
            <a:picLocks noChangeAspect="true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7523275" y="2944107"/>
            <a:ext cx="11533907" cy="6714381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271163" y="3020307"/>
            <a:ext cx="4927986" cy="3230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96"/>
              </a:lnSpc>
            </a:pPr>
            <a:r>
              <a:rPr lang="en-US" sz="7633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Manage devices remotely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71163" y="1066800"/>
            <a:ext cx="6591898" cy="834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3"/>
              </a:lnSpc>
            </a:pPr>
            <a:r>
              <a:rPr lang="en-US" sz="5721" b="true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Reconeyez Cloud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549979" y="7136801"/>
            <a:ext cx="5446599" cy="19109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Arm and d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isarm, manage schedules, and change settings from the</a:t>
            </a:r>
            <a:r>
              <a:rPr lang="en-US" b="true" sz="3467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 </a:t>
            </a:r>
            <a:r>
              <a:rPr lang="en-US" b="true" sz="3467">
                <a:solidFill>
                  <a:srgbClr val="D0DF00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desktop or mobile app.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H="true">
            <a:off x="1271163" y="7144872"/>
            <a:ext cx="9525" cy="1902862"/>
          </a:xfrm>
          <a:prstGeom prst="line">
            <a:avLst/>
          </a:prstGeom>
          <a:ln cap="flat" w="19050">
            <a:solidFill>
              <a:srgbClr val="D0DF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215264" y="2953632"/>
            <a:ext cx="11301259" cy="6356958"/>
          </a:xfrm>
          <a:custGeom>
            <a:avLst/>
            <a:gdLst/>
            <a:ahLst/>
            <a:cxnLst/>
            <a:rect r="r" b="b" t="t" l="l"/>
            <a:pathLst>
              <a:path h="6356958" w="11301259">
                <a:moveTo>
                  <a:pt x="0" y="0"/>
                </a:moveTo>
                <a:lnTo>
                  <a:pt x="11301259" y="0"/>
                </a:lnTo>
                <a:lnTo>
                  <a:pt x="11301259" y="6356959"/>
                </a:lnTo>
                <a:lnTo>
                  <a:pt x="0" y="635695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271163" y="3020307"/>
            <a:ext cx="4927986" cy="3230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96"/>
              </a:lnSpc>
            </a:pPr>
            <a:r>
              <a:rPr lang="en-US" sz="7633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Speedy alarm delivery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71163" y="1066800"/>
            <a:ext cx="6591898" cy="834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3"/>
              </a:lnSpc>
            </a:pPr>
            <a:r>
              <a:rPr lang="en-US" sz="5721" b="true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Reconeyez Cloud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549979" y="7136801"/>
            <a:ext cx="5446599" cy="19109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Via our AI pl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atform, alerts arrive in </a:t>
            </a:r>
            <a:r>
              <a:rPr lang="en-US" b="true" sz="3467">
                <a:solidFill>
                  <a:srgbClr val="D0DF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10–12 seconds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; full HD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imag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es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wi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hin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30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sec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o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nds</a:t>
            </a:r>
            <a:r>
              <a:rPr lang="en-US" sz="346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279469" y="6083911"/>
            <a:ext cx="0" cy="795344"/>
          </a:xfrm>
          <a:prstGeom prst="line">
            <a:avLst/>
          </a:prstGeom>
          <a:ln cap="flat" w="19050">
            <a:solidFill>
              <a:srgbClr val="D0DF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>
            <a:off x="1279469" y="7260123"/>
            <a:ext cx="0" cy="828660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1279469" y="8403113"/>
            <a:ext cx="0" cy="828660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858851" y="2826296"/>
            <a:ext cx="10445084" cy="6432004"/>
          </a:xfrm>
          <a:custGeom>
            <a:avLst/>
            <a:gdLst/>
            <a:ahLst/>
            <a:cxnLst/>
            <a:rect r="r" b="b" t="t" l="l"/>
            <a:pathLst>
              <a:path h="6432004" w="10445084">
                <a:moveTo>
                  <a:pt x="0" y="0"/>
                </a:moveTo>
                <a:lnTo>
                  <a:pt x="10445084" y="0"/>
                </a:lnTo>
                <a:lnTo>
                  <a:pt x="10445084" y="6432004"/>
                </a:lnTo>
                <a:lnTo>
                  <a:pt x="0" y="643200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0129" t="-17792" r="0" b="-14862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271163" y="2431985"/>
            <a:ext cx="7359087" cy="3230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96"/>
              </a:lnSpc>
            </a:pPr>
            <a:r>
              <a:rPr lang="en-US" sz="7633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Extensive configuration options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71163" y="1066800"/>
            <a:ext cx="6591898" cy="834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3"/>
              </a:lnSpc>
            </a:pPr>
            <a:r>
              <a:rPr lang="en-US" sz="5721" b="true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Reconeyez Cloud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14274" y="6072228"/>
            <a:ext cx="5859552" cy="8403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5"/>
              </a:lnSpc>
              <a:spcBef>
                <a:spcPct val="0"/>
              </a:spcBef>
            </a:pPr>
            <a:r>
              <a:rPr lang="en-US" b="true" sz="3023">
                <a:solidFill>
                  <a:srgbClr val="D0DF00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Group th</a:t>
            </a:r>
            <a:r>
              <a:rPr lang="en-US" b="true" sz="3023">
                <a:solidFill>
                  <a:srgbClr val="D0DF00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ousands of devices 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to change settings in bulk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514274" y="7248440"/>
            <a:ext cx="4866214" cy="8480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5"/>
              </a:lnSpc>
              <a:spcBef>
                <a:spcPct val="0"/>
              </a:spcBef>
            </a:pPr>
            <a:r>
              <a:rPr lang="en-US" b="true" sz="3023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Define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custom highly flexible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b="true" sz="3023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alarm areas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514274" y="8391430"/>
            <a:ext cx="7115977" cy="8403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5"/>
              </a:lnSpc>
              <a:spcBef>
                <a:spcPct val="0"/>
              </a:spcBef>
            </a:pPr>
            <a:r>
              <a:rPr lang="en-US" b="true" sz="3023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Tailor a variety of settings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from tamper sensitivity to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alarm image size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279469" y="6083911"/>
            <a:ext cx="0" cy="795344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>
            <a:off x="1279469" y="7260123"/>
            <a:ext cx="0" cy="828660"/>
          </a:xfrm>
          <a:prstGeom prst="line">
            <a:avLst/>
          </a:prstGeom>
          <a:ln cap="flat" w="19050">
            <a:solidFill>
              <a:srgbClr val="D0DF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1279469" y="8403113"/>
            <a:ext cx="0" cy="828660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271163" y="2431985"/>
            <a:ext cx="7359087" cy="3230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96"/>
              </a:lnSpc>
            </a:pPr>
            <a:r>
              <a:rPr lang="en-US" sz="7633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Extensive configuration options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271163" y="1066800"/>
            <a:ext cx="6591898" cy="834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3"/>
              </a:lnSpc>
            </a:pPr>
            <a:r>
              <a:rPr lang="en-US" sz="5721" b="true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Reconeyez Cloud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514274" y="6072228"/>
            <a:ext cx="5859552" cy="8480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5"/>
              </a:lnSpc>
              <a:spcBef>
                <a:spcPct val="0"/>
              </a:spcBef>
            </a:pPr>
            <a:r>
              <a:rPr lang="en-US" b="true" sz="3023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Group th</a:t>
            </a:r>
            <a:r>
              <a:rPr lang="en-US" b="true" sz="3023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ousands of devices 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to change settings in bulk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14274" y="7248440"/>
            <a:ext cx="4866214" cy="8480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5"/>
              </a:lnSpc>
              <a:spcBef>
                <a:spcPct val="0"/>
              </a:spcBef>
            </a:pPr>
            <a:r>
              <a:rPr lang="en-US" b="true" sz="3023">
                <a:solidFill>
                  <a:srgbClr val="D0DF00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Define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custom highly flexible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b="true" sz="3023">
                <a:solidFill>
                  <a:srgbClr val="D0DF00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alarm areas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514274" y="8391430"/>
            <a:ext cx="7115977" cy="8403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5"/>
              </a:lnSpc>
              <a:spcBef>
                <a:spcPct val="0"/>
              </a:spcBef>
            </a:pPr>
            <a:r>
              <a:rPr lang="en-US" b="true" sz="3023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Tailor a variety of settings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from tamper sensitivity to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alarm image size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8909547" y="2826296"/>
            <a:ext cx="10647445" cy="6432004"/>
          </a:xfrm>
          <a:custGeom>
            <a:avLst/>
            <a:gdLst/>
            <a:ahLst/>
            <a:cxnLst/>
            <a:rect r="r" b="b" t="t" l="l"/>
            <a:pathLst>
              <a:path h="6432004" w="10647445">
                <a:moveTo>
                  <a:pt x="0" y="0"/>
                </a:moveTo>
                <a:lnTo>
                  <a:pt x="10647445" y="0"/>
                </a:lnTo>
                <a:lnTo>
                  <a:pt x="10647445" y="6432004"/>
                </a:lnTo>
                <a:lnTo>
                  <a:pt x="0" y="643200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632" t="0" r="0" b="0"/>
            </a:stretch>
          </a:blipFill>
        </p:spPr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279469" y="6083911"/>
            <a:ext cx="0" cy="795344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>
            <a:off x="1279469" y="7260123"/>
            <a:ext cx="0" cy="828660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1279469" y="8403113"/>
            <a:ext cx="0" cy="828660"/>
          </a:xfrm>
          <a:prstGeom prst="line">
            <a:avLst/>
          </a:prstGeom>
          <a:ln cap="flat" w="19050">
            <a:solidFill>
              <a:srgbClr val="D0DF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909547" y="2826296"/>
            <a:ext cx="10647445" cy="6432004"/>
          </a:xfrm>
          <a:custGeom>
            <a:avLst/>
            <a:gdLst/>
            <a:ahLst/>
            <a:cxnLst/>
            <a:rect r="r" b="b" t="t" l="l"/>
            <a:pathLst>
              <a:path h="6432004" w="10647445">
                <a:moveTo>
                  <a:pt x="0" y="0"/>
                </a:moveTo>
                <a:lnTo>
                  <a:pt x="10647445" y="0"/>
                </a:lnTo>
                <a:lnTo>
                  <a:pt x="10647445" y="6432004"/>
                </a:lnTo>
                <a:lnTo>
                  <a:pt x="0" y="643200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632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8909547" y="2748836"/>
            <a:ext cx="9989181" cy="6509464"/>
          </a:xfrm>
          <a:custGeom>
            <a:avLst/>
            <a:gdLst/>
            <a:ahLst/>
            <a:cxnLst/>
            <a:rect r="r" b="b" t="t" l="l"/>
            <a:pathLst>
              <a:path h="6509464" w="9989181">
                <a:moveTo>
                  <a:pt x="0" y="0"/>
                </a:moveTo>
                <a:lnTo>
                  <a:pt x="9989181" y="0"/>
                </a:lnTo>
                <a:lnTo>
                  <a:pt x="9989181" y="6509464"/>
                </a:lnTo>
                <a:lnTo>
                  <a:pt x="0" y="650946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3621" t="-7955" r="-9849" b="-39005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271163" y="2431985"/>
            <a:ext cx="7359087" cy="3230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96"/>
              </a:lnSpc>
            </a:pPr>
            <a:r>
              <a:rPr lang="en-US" sz="7633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Extensive configuration options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271163" y="1066800"/>
            <a:ext cx="6591898" cy="834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3"/>
              </a:lnSpc>
            </a:pPr>
            <a:r>
              <a:rPr lang="en-US" sz="5721" b="true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Reconeyez Cloud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523799" y="6072228"/>
            <a:ext cx="5859552" cy="8480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5"/>
              </a:lnSpc>
              <a:spcBef>
                <a:spcPct val="0"/>
              </a:spcBef>
            </a:pPr>
            <a:r>
              <a:rPr lang="en-US" b="true" sz="3023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Group th</a:t>
            </a:r>
            <a:r>
              <a:rPr lang="en-US" b="true" sz="3023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ousands of devices 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to change settings in bulk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514274" y="7248440"/>
            <a:ext cx="4866214" cy="8480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5"/>
              </a:lnSpc>
              <a:spcBef>
                <a:spcPct val="0"/>
              </a:spcBef>
            </a:pPr>
            <a:r>
              <a:rPr lang="en-US" b="true" sz="3023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Define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custom highly flexible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b="true" sz="3023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alarm areas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14274" y="8391430"/>
            <a:ext cx="7115977" cy="8480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5"/>
              </a:lnSpc>
              <a:spcBef>
                <a:spcPct val="0"/>
              </a:spcBef>
            </a:pPr>
            <a:r>
              <a:rPr lang="en-US" b="true" sz="3023">
                <a:solidFill>
                  <a:srgbClr val="D0DF00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Tailor a variety of settings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from tamper sensitivity to</a:t>
            </a:r>
            <a:r>
              <a:rPr lang="en-US" sz="302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alarm image size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05613" y="4134227"/>
            <a:ext cx="15676773" cy="5251719"/>
          </a:xfrm>
          <a:custGeom>
            <a:avLst/>
            <a:gdLst/>
            <a:ahLst/>
            <a:cxnLst/>
            <a:rect r="r" b="b" t="t" l="l"/>
            <a:pathLst>
              <a:path h="5251719" w="15676773">
                <a:moveTo>
                  <a:pt x="0" y="0"/>
                </a:moveTo>
                <a:lnTo>
                  <a:pt x="15676774" y="0"/>
                </a:lnTo>
                <a:lnTo>
                  <a:pt x="15676774" y="5251719"/>
                </a:lnTo>
                <a:lnTo>
                  <a:pt x="0" y="525171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271163" y="2086857"/>
            <a:ext cx="16480941" cy="17278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683"/>
              </a:lnSpc>
            </a:pPr>
            <a:r>
              <a:rPr lang="en-US" sz="6075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Integrate Reconeyez with your existing alarm monitoring system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71163" y="1066800"/>
            <a:ext cx="6591898" cy="834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3"/>
              </a:lnSpc>
            </a:pPr>
            <a:r>
              <a:rPr lang="en-US" sz="5721" b="true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Reconeyez Cloud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2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71163" y="3557062"/>
            <a:ext cx="8025455" cy="4514318"/>
          </a:xfrm>
          <a:custGeom>
            <a:avLst/>
            <a:gdLst/>
            <a:ahLst/>
            <a:cxnLst/>
            <a:rect r="r" b="b" t="t" l="l"/>
            <a:pathLst>
              <a:path h="4514318" w="8025455">
                <a:moveTo>
                  <a:pt x="0" y="0"/>
                </a:moveTo>
                <a:lnTo>
                  <a:pt x="8025455" y="0"/>
                </a:lnTo>
                <a:lnTo>
                  <a:pt x="8025455" y="4514319"/>
                </a:lnTo>
                <a:lnTo>
                  <a:pt x="0" y="451431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726649" y="3557062"/>
            <a:ext cx="8025455" cy="4514318"/>
          </a:xfrm>
          <a:custGeom>
            <a:avLst/>
            <a:gdLst/>
            <a:ahLst/>
            <a:cxnLst/>
            <a:rect r="r" b="b" t="t" l="l"/>
            <a:pathLst>
              <a:path h="4514318" w="8025455">
                <a:moveTo>
                  <a:pt x="0" y="0"/>
                </a:moveTo>
                <a:lnTo>
                  <a:pt x="8025455" y="0"/>
                </a:lnTo>
                <a:lnTo>
                  <a:pt x="8025455" y="4514319"/>
                </a:lnTo>
                <a:lnTo>
                  <a:pt x="0" y="451431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271163" y="1630138"/>
            <a:ext cx="15409357" cy="834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3"/>
              </a:lnSpc>
            </a:pPr>
            <a:r>
              <a:rPr lang="en-US" sz="5721" b="true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Daytime Images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528334" y="3958524"/>
            <a:ext cx="14197140" cy="13221086"/>
          </a:xfrm>
          <a:custGeom>
            <a:avLst/>
            <a:gdLst/>
            <a:ahLst/>
            <a:cxnLst/>
            <a:rect r="r" b="b" t="t" l="l"/>
            <a:pathLst>
              <a:path h="13221086" w="14197140">
                <a:moveTo>
                  <a:pt x="0" y="0"/>
                </a:moveTo>
                <a:lnTo>
                  <a:pt x="14197140" y="0"/>
                </a:lnTo>
                <a:lnTo>
                  <a:pt x="14197140" y="13221087"/>
                </a:lnTo>
                <a:lnTo>
                  <a:pt x="0" y="132210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360555" y="3154457"/>
            <a:ext cx="13139320" cy="40447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432"/>
              </a:lnSpc>
            </a:pPr>
            <a:r>
              <a:rPr lang="en-US" sz="9483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Typical situational </a:t>
            </a:r>
            <a:r>
              <a:rPr lang="en-US" sz="9483" b="true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monitoring problems &amp; challenges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2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28700" y="3410105"/>
            <a:ext cx="8286713" cy="4661276"/>
          </a:xfrm>
          <a:custGeom>
            <a:avLst/>
            <a:gdLst/>
            <a:ahLst/>
            <a:cxnLst/>
            <a:rect r="r" b="b" t="t" l="l"/>
            <a:pathLst>
              <a:path h="4661276" w="8286713">
                <a:moveTo>
                  <a:pt x="0" y="0"/>
                </a:moveTo>
                <a:lnTo>
                  <a:pt x="8286713" y="0"/>
                </a:lnTo>
                <a:lnTo>
                  <a:pt x="8286713" y="4661276"/>
                </a:lnTo>
                <a:lnTo>
                  <a:pt x="0" y="4661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791534" y="3487726"/>
            <a:ext cx="8148719" cy="4583655"/>
          </a:xfrm>
          <a:custGeom>
            <a:avLst/>
            <a:gdLst/>
            <a:ahLst/>
            <a:cxnLst/>
            <a:rect r="r" b="b" t="t" l="l"/>
            <a:pathLst>
              <a:path h="4583655" w="8148719">
                <a:moveTo>
                  <a:pt x="0" y="0"/>
                </a:moveTo>
                <a:lnTo>
                  <a:pt x="8148720" y="0"/>
                </a:lnTo>
                <a:lnTo>
                  <a:pt x="8148720" y="4583655"/>
                </a:lnTo>
                <a:lnTo>
                  <a:pt x="0" y="45836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271163" y="1630138"/>
            <a:ext cx="15409357" cy="834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3"/>
              </a:lnSpc>
            </a:pPr>
            <a:r>
              <a:rPr lang="en-US" sz="5721" b="true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Daytime Images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2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71163" y="2950084"/>
            <a:ext cx="7960894" cy="5970671"/>
          </a:xfrm>
          <a:custGeom>
            <a:avLst/>
            <a:gdLst/>
            <a:ahLst/>
            <a:cxnLst/>
            <a:rect r="r" b="b" t="t" l="l"/>
            <a:pathLst>
              <a:path h="5970671" w="7960894">
                <a:moveTo>
                  <a:pt x="0" y="0"/>
                </a:moveTo>
                <a:lnTo>
                  <a:pt x="7960895" y="0"/>
                </a:lnTo>
                <a:lnTo>
                  <a:pt x="7960895" y="5970671"/>
                </a:lnTo>
                <a:lnTo>
                  <a:pt x="0" y="59706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885447" y="2950084"/>
            <a:ext cx="7960894" cy="5970671"/>
          </a:xfrm>
          <a:custGeom>
            <a:avLst/>
            <a:gdLst/>
            <a:ahLst/>
            <a:cxnLst/>
            <a:rect r="r" b="b" t="t" l="l"/>
            <a:pathLst>
              <a:path h="5970671" w="7960894">
                <a:moveTo>
                  <a:pt x="0" y="0"/>
                </a:moveTo>
                <a:lnTo>
                  <a:pt x="7960894" y="0"/>
                </a:lnTo>
                <a:lnTo>
                  <a:pt x="7960894" y="5970671"/>
                </a:lnTo>
                <a:lnTo>
                  <a:pt x="0" y="597067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271163" y="1630138"/>
            <a:ext cx="15409357" cy="834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3"/>
              </a:lnSpc>
            </a:pPr>
            <a:r>
              <a:rPr lang="en-US" sz="5721" b="true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Nighttime Images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2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674167" y="1703130"/>
            <a:ext cx="5549533" cy="7399378"/>
          </a:xfrm>
          <a:custGeom>
            <a:avLst/>
            <a:gdLst/>
            <a:ahLst/>
            <a:cxnLst/>
            <a:rect r="r" b="b" t="t" l="l"/>
            <a:pathLst>
              <a:path h="7399378" w="5549533">
                <a:moveTo>
                  <a:pt x="0" y="0"/>
                </a:moveTo>
                <a:lnTo>
                  <a:pt x="5549533" y="0"/>
                </a:lnTo>
                <a:lnTo>
                  <a:pt x="5549533" y="7399378"/>
                </a:lnTo>
                <a:lnTo>
                  <a:pt x="0" y="73993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490270" y="1703130"/>
            <a:ext cx="5549533" cy="7399378"/>
          </a:xfrm>
          <a:custGeom>
            <a:avLst/>
            <a:gdLst/>
            <a:ahLst/>
            <a:cxnLst/>
            <a:rect r="r" b="b" t="t" l="l"/>
            <a:pathLst>
              <a:path h="7399378" w="5549533">
                <a:moveTo>
                  <a:pt x="0" y="0"/>
                </a:moveTo>
                <a:lnTo>
                  <a:pt x="5549533" y="0"/>
                </a:lnTo>
                <a:lnTo>
                  <a:pt x="5549533" y="7399378"/>
                </a:lnTo>
                <a:lnTo>
                  <a:pt x="0" y="73993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85564" y="1703130"/>
            <a:ext cx="5549533" cy="7399378"/>
          </a:xfrm>
          <a:custGeom>
            <a:avLst/>
            <a:gdLst/>
            <a:ahLst/>
            <a:cxnLst/>
            <a:rect r="r" b="b" t="t" l="l"/>
            <a:pathLst>
              <a:path h="7399378" w="5549533">
                <a:moveTo>
                  <a:pt x="0" y="0"/>
                </a:moveTo>
                <a:lnTo>
                  <a:pt x="5549534" y="0"/>
                </a:lnTo>
                <a:lnTo>
                  <a:pt x="5549534" y="7399378"/>
                </a:lnTo>
                <a:lnTo>
                  <a:pt x="0" y="739937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528334" y="3958524"/>
            <a:ext cx="14197140" cy="13221086"/>
          </a:xfrm>
          <a:custGeom>
            <a:avLst/>
            <a:gdLst/>
            <a:ahLst/>
            <a:cxnLst/>
            <a:rect r="r" b="b" t="t" l="l"/>
            <a:pathLst>
              <a:path h="13221086" w="14197140">
                <a:moveTo>
                  <a:pt x="0" y="0"/>
                </a:moveTo>
                <a:lnTo>
                  <a:pt x="14197140" y="0"/>
                </a:lnTo>
                <a:lnTo>
                  <a:pt x="14197140" y="13221087"/>
                </a:lnTo>
                <a:lnTo>
                  <a:pt x="0" y="132210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360555" y="3819623"/>
            <a:ext cx="13139320" cy="27144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432"/>
              </a:lnSpc>
            </a:pPr>
            <a:r>
              <a:rPr lang="en-US" sz="9483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Market scenarios </a:t>
            </a:r>
          </a:p>
          <a:p>
            <a:pPr algn="l">
              <a:lnSpc>
                <a:spcPts val="10432"/>
              </a:lnSpc>
            </a:pPr>
            <a:r>
              <a:rPr lang="en-US" sz="9483" b="true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and industries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4F2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88537" y="2153728"/>
            <a:ext cx="4095750" cy="2047875"/>
          </a:xfrm>
          <a:custGeom>
            <a:avLst/>
            <a:gdLst/>
            <a:ahLst/>
            <a:cxnLst/>
            <a:rect r="r" b="b" t="t" l="l"/>
            <a:pathLst>
              <a:path h="2047875" w="4095750">
                <a:moveTo>
                  <a:pt x="0" y="0"/>
                </a:moveTo>
                <a:lnTo>
                  <a:pt x="4095750" y="0"/>
                </a:lnTo>
                <a:lnTo>
                  <a:pt x="4095750" y="2047875"/>
                </a:lnTo>
                <a:lnTo>
                  <a:pt x="0" y="20478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947" t="0" r="-36630" b="-31649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322987" y="2154119"/>
            <a:ext cx="4095750" cy="2046760"/>
          </a:xfrm>
          <a:custGeom>
            <a:avLst/>
            <a:gdLst/>
            <a:ahLst/>
            <a:cxnLst/>
            <a:rect r="r" b="b" t="t" l="l"/>
            <a:pathLst>
              <a:path h="2046760" w="4095750">
                <a:moveTo>
                  <a:pt x="0" y="0"/>
                </a:moveTo>
                <a:lnTo>
                  <a:pt x="4095750" y="0"/>
                </a:lnTo>
                <a:lnTo>
                  <a:pt x="4095750" y="2046760"/>
                </a:lnTo>
                <a:lnTo>
                  <a:pt x="0" y="20467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97" t="-7574" r="-465" b="-44101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69452" y="6070669"/>
            <a:ext cx="4762500" cy="2047151"/>
          </a:xfrm>
          <a:custGeom>
            <a:avLst/>
            <a:gdLst/>
            <a:ahLst/>
            <a:cxnLst/>
            <a:rect r="r" b="b" t="t" l="l"/>
            <a:pathLst>
              <a:path h="2047151" w="4762500">
                <a:moveTo>
                  <a:pt x="0" y="0"/>
                </a:moveTo>
                <a:lnTo>
                  <a:pt x="4762500" y="0"/>
                </a:lnTo>
                <a:lnTo>
                  <a:pt x="4762500" y="2047151"/>
                </a:lnTo>
                <a:lnTo>
                  <a:pt x="0" y="204715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2807" t="0" r="-41756" b="-31696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546302" y="6070669"/>
            <a:ext cx="4762500" cy="2047151"/>
          </a:xfrm>
          <a:custGeom>
            <a:avLst/>
            <a:gdLst/>
            <a:ahLst/>
            <a:cxnLst/>
            <a:rect r="r" b="b" t="t" l="l"/>
            <a:pathLst>
              <a:path h="2047151" w="4762500">
                <a:moveTo>
                  <a:pt x="0" y="0"/>
                </a:moveTo>
                <a:lnTo>
                  <a:pt x="4762500" y="0"/>
                </a:lnTo>
                <a:lnTo>
                  <a:pt x="4762500" y="2047151"/>
                </a:lnTo>
                <a:lnTo>
                  <a:pt x="0" y="20471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6249" t="-5958" r="0" b="-41432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4855762" y="2153728"/>
            <a:ext cx="4095750" cy="2047151"/>
          </a:xfrm>
          <a:custGeom>
            <a:avLst/>
            <a:gdLst/>
            <a:ahLst/>
            <a:cxnLst/>
            <a:rect r="r" b="b" t="t" l="l"/>
            <a:pathLst>
              <a:path h="2047151" w="4095750">
                <a:moveTo>
                  <a:pt x="0" y="0"/>
                </a:moveTo>
                <a:lnTo>
                  <a:pt x="4095750" y="0"/>
                </a:lnTo>
                <a:lnTo>
                  <a:pt x="4095750" y="2047151"/>
                </a:lnTo>
                <a:lnTo>
                  <a:pt x="0" y="204715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5799" t="-3535" r="0" b="-37492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3794938" y="2154119"/>
            <a:ext cx="4095750" cy="2046760"/>
          </a:xfrm>
          <a:custGeom>
            <a:avLst/>
            <a:gdLst/>
            <a:ahLst/>
            <a:cxnLst/>
            <a:rect r="r" b="b" t="t" l="l"/>
            <a:pathLst>
              <a:path h="2046760" w="4095750">
                <a:moveTo>
                  <a:pt x="0" y="0"/>
                </a:moveTo>
                <a:lnTo>
                  <a:pt x="4095750" y="0"/>
                </a:lnTo>
                <a:lnTo>
                  <a:pt x="4095750" y="2046760"/>
                </a:lnTo>
                <a:lnTo>
                  <a:pt x="0" y="204676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4945" t="0" r="-17034" b="-31721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819730" y="6070669"/>
            <a:ext cx="4762500" cy="2047151"/>
          </a:xfrm>
          <a:custGeom>
            <a:avLst/>
            <a:gdLst/>
            <a:ahLst/>
            <a:cxnLst/>
            <a:rect r="r" b="b" t="t" l="l"/>
            <a:pathLst>
              <a:path h="2047151" w="4762500">
                <a:moveTo>
                  <a:pt x="0" y="0"/>
                </a:moveTo>
                <a:lnTo>
                  <a:pt x="4762500" y="0"/>
                </a:lnTo>
                <a:lnTo>
                  <a:pt x="4762500" y="2047151"/>
                </a:lnTo>
                <a:lnTo>
                  <a:pt x="0" y="204715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13533" t="-2645" r="0" b="-36019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271163" y="781050"/>
            <a:ext cx="6591898" cy="834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93"/>
              </a:lnSpc>
            </a:pPr>
            <a:r>
              <a:rPr lang="en-US" sz="5721" b="true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Market Scenarios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41375" y="4676844"/>
            <a:ext cx="3104830" cy="346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49"/>
              </a:lnSpc>
            </a:pPr>
            <a:r>
              <a:rPr lang="en-US" sz="2499" b="true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Construction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099998" y="8594219"/>
            <a:ext cx="3104830" cy="346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49"/>
              </a:lnSpc>
            </a:pPr>
            <a:r>
              <a:rPr lang="en-US" sz="2499" b="true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Solar farm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379387" y="4676844"/>
            <a:ext cx="3104830" cy="346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49"/>
              </a:lnSpc>
            </a:pPr>
            <a:r>
              <a:rPr lang="en-US" sz="2499" b="true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Water utility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7373426" y="8594219"/>
            <a:ext cx="3104830" cy="346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49"/>
              </a:lnSpc>
            </a:pPr>
            <a:r>
              <a:rPr lang="en-US" sz="2499" b="true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Logistics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659207" y="4676844"/>
            <a:ext cx="3573440" cy="346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49"/>
              </a:lnSpc>
            </a:pPr>
            <a:r>
              <a:rPr lang="en-US" sz="2499" b="true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Vacant property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2412549" y="8594219"/>
            <a:ext cx="3573440" cy="346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49"/>
              </a:lnSpc>
            </a:pPr>
            <a:r>
              <a:rPr lang="en-US" sz="2499" b="true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Oil and gas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131158" y="4676844"/>
            <a:ext cx="3573440" cy="346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49"/>
              </a:lnSpc>
            </a:pPr>
            <a:r>
              <a:rPr lang="en-US" sz="2499" b="true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Railway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39F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flipH="true">
            <a:off x="1038225" y="4912165"/>
            <a:ext cx="2116" cy="996533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 flipH="true">
            <a:off x="5812502" y="4912165"/>
            <a:ext cx="2116" cy="996533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1038225" y="6297935"/>
            <a:ext cx="0" cy="95036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>
            <a:off x="5812502" y="6297935"/>
            <a:ext cx="0" cy="95036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flipH="true">
            <a:off x="1038225" y="7684994"/>
            <a:ext cx="0" cy="142661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flipH="true">
            <a:off x="5812502" y="7684994"/>
            <a:ext cx="0" cy="142661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12714699" y="1528955"/>
            <a:ext cx="4065556" cy="9537960"/>
          </a:xfrm>
          <a:custGeom>
            <a:avLst/>
            <a:gdLst/>
            <a:ahLst/>
            <a:cxnLst/>
            <a:rect r="r" b="b" t="t" l="l"/>
            <a:pathLst>
              <a:path h="9537960" w="4065556">
                <a:moveTo>
                  <a:pt x="0" y="0"/>
                </a:moveTo>
                <a:lnTo>
                  <a:pt x="4065555" y="0"/>
                </a:lnTo>
                <a:lnTo>
                  <a:pt x="4065555" y="9537960"/>
                </a:lnTo>
                <a:lnTo>
                  <a:pt x="0" y="95379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909950"/>
            <a:ext cx="7707225" cy="1485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13"/>
              </a:lnSpc>
              <a:spcBef>
                <a:spcPct val="0"/>
              </a:spcBef>
            </a:pPr>
            <a:r>
              <a:rPr lang="en-US" b="true" sz="10376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Sentinel PID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09632" y="4950265"/>
            <a:ext cx="4493345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70m (230ft) 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detectio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n range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083909" y="4950265"/>
            <a:ext cx="4493345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Almost infinite 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batte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ry life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07516" y="6289865"/>
            <a:ext cx="3913489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95%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false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alarm reduction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081793" y="6289865"/>
            <a:ext cx="3913489" cy="95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Dep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loyed in </a:t>
            </a:r>
          </a:p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20 minutes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07516" y="7676923"/>
            <a:ext cx="3913489" cy="1434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Cover the same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area with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fewer units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081793" y="7676923"/>
            <a:ext cx="4989901" cy="1434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Trigger a siren and</a:t>
            </a: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sz="3467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a flashing light </a:t>
            </a: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auto-</a:t>
            </a:r>
          </a:p>
          <a:p>
            <a:pPr algn="l">
              <a:lnSpc>
                <a:spcPts val="3813"/>
              </a:lnSpc>
              <a:spcBef>
                <a:spcPct val="0"/>
              </a:spcBef>
            </a:pPr>
            <a:r>
              <a:rPr lang="en-US" b="true" sz="3467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matically or remotely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39F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74050" y="-482231"/>
            <a:ext cx="7981128" cy="10951805"/>
          </a:xfrm>
          <a:custGeom>
            <a:avLst/>
            <a:gdLst/>
            <a:ahLst/>
            <a:cxnLst/>
            <a:rect r="r" b="b" t="t" l="l"/>
            <a:pathLst>
              <a:path h="10951805" w="7981128">
                <a:moveTo>
                  <a:pt x="0" y="0"/>
                </a:moveTo>
                <a:lnTo>
                  <a:pt x="7981128" y="0"/>
                </a:lnTo>
                <a:lnTo>
                  <a:pt x="7981128" y="10951806"/>
                </a:lnTo>
                <a:lnTo>
                  <a:pt x="0" y="109518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821198" y="9258300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4" id="4"/>
          <p:cNvSpPr/>
          <p:nvPr/>
        </p:nvSpPr>
        <p:spPr>
          <a:xfrm>
            <a:off x="1038225" y="5813309"/>
            <a:ext cx="0" cy="41474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1038225" y="6476902"/>
            <a:ext cx="0" cy="41474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>
            <a:off x="1038225" y="7139294"/>
            <a:ext cx="0" cy="41474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1038225" y="7801686"/>
            <a:ext cx="0" cy="41474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1038225" y="8464079"/>
            <a:ext cx="0" cy="414742"/>
          </a:xfrm>
          <a:prstGeom prst="line">
            <a:avLst/>
          </a:prstGeom>
          <a:ln cap="flat" w="19050">
            <a:solidFill>
              <a:srgbClr val="2E444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9" id="9"/>
          <p:cNvSpPr txBox="true"/>
          <p:nvPr/>
        </p:nvSpPr>
        <p:spPr>
          <a:xfrm rot="0">
            <a:off x="1028700" y="909950"/>
            <a:ext cx="7707225" cy="1485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413"/>
              </a:lnSpc>
              <a:spcBef>
                <a:spcPct val="0"/>
              </a:spcBef>
            </a:pPr>
            <a:r>
              <a:rPr lang="en-US" b="true" sz="10376">
                <a:solidFill>
                  <a:srgbClr val="2E444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Sentinel PID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83959" y="5619147"/>
            <a:ext cx="6381727" cy="3276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50"/>
              </a:lnSpc>
            </a:pPr>
            <a:r>
              <a:rPr lang="en-US" sz="3000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IP 67 rated</a:t>
            </a:r>
          </a:p>
          <a:p>
            <a:pPr algn="l">
              <a:lnSpc>
                <a:spcPts val="5250"/>
              </a:lnSpc>
            </a:pPr>
            <a:r>
              <a:rPr lang="en-US" sz="3000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Fully customizable</a:t>
            </a:r>
          </a:p>
          <a:p>
            <a:pPr algn="l">
              <a:lnSpc>
                <a:spcPts val="5250"/>
              </a:lnSpc>
            </a:pPr>
            <a:r>
              <a:rPr lang="en-US" sz="3000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Full HD images day a</a:t>
            </a:r>
            <a:r>
              <a:rPr lang="en-US" sz="3000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nd night</a:t>
            </a:r>
          </a:p>
          <a:p>
            <a:pPr algn="l">
              <a:lnSpc>
                <a:spcPts val="5250"/>
              </a:lnSpc>
            </a:pPr>
            <a:r>
              <a:rPr lang="en-US" sz="3000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Fully wireless</a:t>
            </a:r>
          </a:p>
          <a:p>
            <a:pPr algn="l">
              <a:lnSpc>
                <a:spcPts val="5250"/>
              </a:lnSpc>
            </a:pPr>
            <a:r>
              <a:rPr lang="en-US" sz="3000">
                <a:solidFill>
                  <a:srgbClr val="2E444F"/>
                </a:solidFill>
                <a:latin typeface="Open Sans"/>
                <a:ea typeface="Open Sans"/>
                <a:cs typeface="Open Sans"/>
                <a:sym typeface="Open Sans"/>
              </a:rPr>
              <a:t>Remote management via Cloud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38225" y="5031772"/>
            <a:ext cx="7022177" cy="492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50"/>
              </a:lnSpc>
              <a:spcBef>
                <a:spcPct val="0"/>
              </a:spcBef>
            </a:pPr>
            <a:r>
              <a:rPr lang="en-US" b="true" sz="3500">
                <a:solidFill>
                  <a:srgbClr val="2E444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Features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39F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0756" y="1792311"/>
            <a:ext cx="5243278" cy="7293279"/>
          </a:xfrm>
          <a:custGeom>
            <a:avLst/>
            <a:gdLst/>
            <a:ahLst/>
            <a:cxnLst/>
            <a:rect r="r" b="b" t="t" l="l"/>
            <a:pathLst>
              <a:path h="7293279" w="5243278">
                <a:moveTo>
                  <a:pt x="0" y="0"/>
                </a:moveTo>
                <a:lnTo>
                  <a:pt x="5243278" y="0"/>
                </a:lnTo>
                <a:lnTo>
                  <a:pt x="5243278" y="7293279"/>
                </a:lnTo>
                <a:lnTo>
                  <a:pt x="0" y="729327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-4323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400541" y="1792311"/>
            <a:ext cx="5469959" cy="7293279"/>
          </a:xfrm>
          <a:custGeom>
            <a:avLst/>
            <a:gdLst/>
            <a:ahLst/>
            <a:cxnLst/>
            <a:rect r="r" b="b" t="t" l="l"/>
            <a:pathLst>
              <a:path h="7293279" w="5469959">
                <a:moveTo>
                  <a:pt x="0" y="0"/>
                </a:moveTo>
                <a:lnTo>
                  <a:pt x="5469960" y="0"/>
                </a:lnTo>
                <a:lnTo>
                  <a:pt x="5469960" y="7293279"/>
                </a:lnTo>
                <a:lnTo>
                  <a:pt x="0" y="72932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6539704" y="1792311"/>
            <a:ext cx="5469959" cy="7293279"/>
          </a:xfrm>
          <a:custGeom>
            <a:avLst/>
            <a:gdLst/>
            <a:ahLst/>
            <a:cxnLst/>
            <a:rect r="r" b="b" t="t" l="l"/>
            <a:pathLst>
              <a:path h="7293279" w="5469959">
                <a:moveTo>
                  <a:pt x="0" y="0"/>
                </a:moveTo>
                <a:lnTo>
                  <a:pt x="5469960" y="0"/>
                </a:lnTo>
                <a:lnTo>
                  <a:pt x="5469960" y="7293279"/>
                </a:lnTo>
                <a:lnTo>
                  <a:pt x="0" y="729327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271163" y="1392337"/>
            <a:ext cx="9128326" cy="27001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415"/>
              </a:lnSpc>
            </a:pPr>
            <a:r>
              <a:rPr lang="en-US" sz="9468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Summary of </a:t>
            </a:r>
            <a:r>
              <a:rPr lang="en-US" sz="9468" b="true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key benefits</a:t>
            </a:r>
          </a:p>
        </p:txBody>
      </p:sp>
      <p:sp>
        <p:nvSpPr>
          <p:cNvPr name="AutoShape 3" id="3"/>
          <p:cNvSpPr/>
          <p:nvPr/>
        </p:nvSpPr>
        <p:spPr>
          <a:xfrm>
            <a:off x="1280589" y="4760888"/>
            <a:ext cx="0" cy="888925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6645616" y="4760888"/>
            <a:ext cx="0" cy="888925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1280589" y="6075492"/>
            <a:ext cx="0" cy="926160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>
            <a:off x="6645616" y="6075492"/>
            <a:ext cx="0" cy="926160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1280589" y="7352968"/>
            <a:ext cx="0" cy="1403151"/>
          </a:xfrm>
          <a:prstGeom prst="line">
            <a:avLst/>
          </a:prstGeom>
          <a:ln cap="flat" w="19050">
            <a:solidFill>
              <a:srgbClr val="939F99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8" id="8"/>
          <p:cNvSpPr txBox="true"/>
          <p:nvPr/>
        </p:nvSpPr>
        <p:spPr>
          <a:xfrm rot="0">
            <a:off x="1543022" y="4744468"/>
            <a:ext cx="2805541" cy="951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16"/>
              </a:lnSpc>
              <a:spcBef>
                <a:spcPct val="0"/>
              </a:spcBef>
            </a:pPr>
            <a:r>
              <a:rPr lang="en-US" b="true" sz="3378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Qu</a:t>
            </a:r>
            <a:r>
              <a:rPr lang="en-US" b="true" sz="3378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ality HD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alarm images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908048" y="4744468"/>
            <a:ext cx="5449515" cy="951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16"/>
              </a:lnSpc>
              <a:spcBef>
                <a:spcPct val="0"/>
              </a:spcBef>
            </a:pPr>
            <a:r>
              <a:rPr lang="en-US" b="true" sz="3378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Robust IP67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devices, ide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al for difficult outdoor sites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543022" y="6059072"/>
            <a:ext cx="3976622" cy="951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16"/>
              </a:lnSpc>
              <a:spcBef>
                <a:spcPct val="0"/>
              </a:spcBef>
            </a:pP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Detection distance of </a:t>
            </a:r>
            <a:r>
              <a:rPr lang="en-US" b="true" sz="3378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35</a:t>
            </a:r>
            <a:r>
              <a:rPr lang="en-US" b="true" sz="3378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 metres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6908048" y="6059072"/>
            <a:ext cx="4565626" cy="14145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16"/>
              </a:lnSpc>
              <a:spcBef>
                <a:spcPct val="0"/>
              </a:spcBef>
            </a:pPr>
            <a:r>
              <a:rPr lang="en-US" b="true" sz="3378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Flexible cloud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re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uces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f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lse alarms by 95%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543022" y="7336548"/>
            <a:ext cx="4759534" cy="14195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16"/>
              </a:lnSpc>
              <a:spcBef>
                <a:spcPct val="0"/>
              </a:spcBef>
            </a:pPr>
            <a:r>
              <a:rPr lang="en-US" b="true" sz="3378">
                <a:solidFill>
                  <a:srgbClr val="FFFFFF"/>
                </a:solidFill>
                <a:latin typeface="Open Sans Ultra-Bold"/>
                <a:ea typeface="Open Sans Ultra-Bold"/>
                <a:cs typeface="Open Sans Ultra-Bold"/>
                <a:sym typeface="Open Sans Ultra-Bold"/>
              </a:rPr>
              <a:t>Autonomous system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, no mains power or</a:t>
            </a:r>
            <a:r>
              <a:rPr lang="en-US" sz="337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cabling required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7113271" y="1970130"/>
            <a:ext cx="14197140" cy="13221086"/>
          </a:xfrm>
          <a:custGeom>
            <a:avLst/>
            <a:gdLst/>
            <a:ahLst/>
            <a:cxnLst/>
            <a:rect r="r" b="b" t="t" l="l"/>
            <a:pathLst>
              <a:path h="13221086" w="14197140">
                <a:moveTo>
                  <a:pt x="0" y="0"/>
                </a:moveTo>
                <a:lnTo>
                  <a:pt x="14197140" y="0"/>
                </a:lnTo>
                <a:lnTo>
                  <a:pt x="14197140" y="13221086"/>
                </a:lnTo>
                <a:lnTo>
                  <a:pt x="0" y="132210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2778755" y="3016331"/>
            <a:ext cx="6313337" cy="7941304"/>
          </a:xfrm>
          <a:custGeom>
            <a:avLst/>
            <a:gdLst/>
            <a:ahLst/>
            <a:cxnLst/>
            <a:rect r="r" b="b" t="t" l="l"/>
            <a:pathLst>
              <a:path h="7941304" w="6313337">
                <a:moveTo>
                  <a:pt x="0" y="0"/>
                </a:moveTo>
                <a:lnTo>
                  <a:pt x="6313336" y="0"/>
                </a:lnTo>
                <a:lnTo>
                  <a:pt x="6313336" y="7941304"/>
                </a:lnTo>
                <a:lnTo>
                  <a:pt x="0" y="794130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09945" y="0"/>
            <a:ext cx="9378055" cy="10287000"/>
          </a:xfrm>
          <a:custGeom>
            <a:avLst/>
            <a:gdLst/>
            <a:ahLst/>
            <a:cxnLst/>
            <a:rect r="r" b="b" t="t" l="l"/>
            <a:pathLst>
              <a:path h="10287000" w="9378055">
                <a:moveTo>
                  <a:pt x="0" y="0"/>
                </a:moveTo>
                <a:lnTo>
                  <a:pt x="9378055" y="0"/>
                </a:lnTo>
                <a:lnTo>
                  <a:pt x="937805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761" t="0" r="-18452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5400000">
            <a:off x="12068127" y="-4465229"/>
            <a:ext cx="3061691" cy="9378055"/>
            <a:chOff x="0" y="0"/>
            <a:chExt cx="848105" cy="259777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48105" cy="2597771"/>
            </a:xfrm>
            <a:custGeom>
              <a:avLst/>
              <a:gdLst/>
              <a:ahLst/>
              <a:cxnLst/>
              <a:rect r="r" b="b" t="t" l="l"/>
              <a:pathLst>
                <a:path h="2597771" w="848105">
                  <a:moveTo>
                    <a:pt x="0" y="0"/>
                  </a:moveTo>
                  <a:lnTo>
                    <a:pt x="848105" y="0"/>
                  </a:lnTo>
                  <a:lnTo>
                    <a:pt x="848105" y="2597771"/>
                  </a:lnTo>
                  <a:lnTo>
                    <a:pt x="0" y="2597771"/>
                  </a:lnTo>
                  <a:close/>
                </a:path>
              </a:pathLst>
            </a:custGeom>
            <a:gradFill rotWithShape="true">
              <a:gsLst>
                <a:gs pos="0">
                  <a:srgbClr val="2E444F">
                    <a:alpha val="100000"/>
                  </a:srgbClr>
                </a:gs>
                <a:gs pos="100000">
                  <a:srgbClr val="2E444F">
                    <a:alpha val="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848105" cy="26358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288776" y="3299951"/>
            <a:ext cx="6846817" cy="4435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97"/>
              </a:lnSpc>
              <a:spcBef>
                <a:spcPct val="0"/>
              </a:spcBef>
            </a:pPr>
            <a:r>
              <a:rPr lang="en-US" b="true" sz="6270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Our business has loc</a:t>
            </a:r>
            <a:r>
              <a:rPr lang="en-US" b="true" sz="6270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ations that need monitoring</a:t>
            </a:r>
            <a:r>
              <a:rPr lang="en-US" b="true" sz="6270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but are moving frequently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88776" y="976625"/>
            <a:ext cx="6571774" cy="10262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Typical</a:t>
            </a: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situational </a:t>
            </a:r>
          </a:p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monitoring challenges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09945" y="0"/>
            <a:ext cx="9378055" cy="10287000"/>
          </a:xfrm>
          <a:custGeom>
            <a:avLst/>
            <a:gdLst/>
            <a:ahLst/>
            <a:cxnLst/>
            <a:rect r="r" b="b" t="t" l="l"/>
            <a:pathLst>
              <a:path h="10287000" w="9378055">
                <a:moveTo>
                  <a:pt x="0" y="0"/>
                </a:moveTo>
                <a:lnTo>
                  <a:pt x="9378055" y="0"/>
                </a:lnTo>
                <a:lnTo>
                  <a:pt x="937805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9865" t="0" r="-10196" b="-1562"/>
            </a:stretch>
          </a:blipFill>
        </p:spPr>
      </p:sp>
      <p:grpSp>
        <p:nvGrpSpPr>
          <p:cNvPr name="Group 3" id="3"/>
          <p:cNvGrpSpPr/>
          <p:nvPr/>
        </p:nvGrpSpPr>
        <p:grpSpPr>
          <a:xfrm rot="5400000">
            <a:off x="12068127" y="-4465229"/>
            <a:ext cx="3061691" cy="9378055"/>
            <a:chOff x="0" y="0"/>
            <a:chExt cx="848105" cy="259777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48105" cy="2597771"/>
            </a:xfrm>
            <a:custGeom>
              <a:avLst/>
              <a:gdLst/>
              <a:ahLst/>
              <a:cxnLst/>
              <a:rect r="r" b="b" t="t" l="l"/>
              <a:pathLst>
                <a:path h="2597771" w="848105">
                  <a:moveTo>
                    <a:pt x="0" y="0"/>
                  </a:moveTo>
                  <a:lnTo>
                    <a:pt x="848105" y="0"/>
                  </a:lnTo>
                  <a:lnTo>
                    <a:pt x="848105" y="2597771"/>
                  </a:lnTo>
                  <a:lnTo>
                    <a:pt x="0" y="2597771"/>
                  </a:lnTo>
                  <a:close/>
                </a:path>
              </a:pathLst>
            </a:custGeom>
            <a:gradFill rotWithShape="true">
              <a:gsLst>
                <a:gs pos="0">
                  <a:srgbClr val="2E444F">
                    <a:alpha val="100000"/>
                  </a:srgbClr>
                </a:gs>
                <a:gs pos="100000">
                  <a:srgbClr val="2E444F">
                    <a:alpha val="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848105" cy="26358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288776" y="3492219"/>
            <a:ext cx="6793306" cy="40239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411"/>
              </a:lnSpc>
              <a:spcBef>
                <a:spcPct val="0"/>
              </a:spcBef>
            </a:pPr>
            <a:r>
              <a:rPr lang="en-US" b="true" sz="9465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We</a:t>
            </a:r>
            <a:r>
              <a:rPr lang="en-US" b="true" sz="9465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need to </a:t>
            </a:r>
            <a:r>
              <a:rPr lang="en-US" b="true" sz="9465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deploy rapidly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88776" y="976625"/>
            <a:ext cx="6571774" cy="10262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Typical</a:t>
            </a: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situational </a:t>
            </a:r>
          </a:p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monitoring challenges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09945" y="21782"/>
            <a:ext cx="9378055" cy="10265218"/>
          </a:xfrm>
          <a:custGeom>
            <a:avLst/>
            <a:gdLst/>
            <a:ahLst/>
            <a:cxnLst/>
            <a:rect r="r" b="b" t="t" l="l"/>
            <a:pathLst>
              <a:path h="10265218" w="9378055">
                <a:moveTo>
                  <a:pt x="0" y="0"/>
                </a:moveTo>
                <a:lnTo>
                  <a:pt x="9378055" y="0"/>
                </a:lnTo>
                <a:lnTo>
                  <a:pt x="9378055" y="10265218"/>
                </a:lnTo>
                <a:lnTo>
                  <a:pt x="0" y="102652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463" t="0" r="-52901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5400000">
            <a:off x="12068127" y="-4465229"/>
            <a:ext cx="3061691" cy="9378055"/>
            <a:chOff x="0" y="0"/>
            <a:chExt cx="848105" cy="259777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48105" cy="2597771"/>
            </a:xfrm>
            <a:custGeom>
              <a:avLst/>
              <a:gdLst/>
              <a:ahLst/>
              <a:cxnLst/>
              <a:rect r="r" b="b" t="t" l="l"/>
              <a:pathLst>
                <a:path h="2597771" w="848105">
                  <a:moveTo>
                    <a:pt x="0" y="0"/>
                  </a:moveTo>
                  <a:lnTo>
                    <a:pt x="848105" y="0"/>
                  </a:lnTo>
                  <a:lnTo>
                    <a:pt x="848105" y="2597771"/>
                  </a:lnTo>
                  <a:lnTo>
                    <a:pt x="0" y="2597771"/>
                  </a:lnTo>
                  <a:close/>
                </a:path>
              </a:pathLst>
            </a:custGeom>
            <a:gradFill rotWithShape="true">
              <a:gsLst>
                <a:gs pos="0">
                  <a:srgbClr val="2E444F">
                    <a:alpha val="100000"/>
                  </a:srgbClr>
                </a:gs>
                <a:gs pos="100000">
                  <a:srgbClr val="2E444F">
                    <a:alpha val="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848105" cy="26358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288776" y="3299951"/>
            <a:ext cx="6912695" cy="44039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97"/>
              </a:lnSpc>
              <a:spcBef>
                <a:spcPct val="0"/>
              </a:spcBef>
            </a:pPr>
            <a:r>
              <a:rPr lang="en-US" b="true" sz="6270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Our business is con</a:t>
            </a:r>
            <a:r>
              <a:rPr lang="en-US" b="true" sz="6270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tinuously adding </a:t>
            </a:r>
            <a:r>
              <a:rPr lang="en-US" b="true" sz="6270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new locations to monitor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88776" y="976625"/>
            <a:ext cx="6571774" cy="10262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Typical</a:t>
            </a: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situational </a:t>
            </a:r>
          </a:p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monitoring challenges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09945" y="21782"/>
            <a:ext cx="9378055" cy="10265218"/>
          </a:xfrm>
          <a:custGeom>
            <a:avLst/>
            <a:gdLst/>
            <a:ahLst/>
            <a:cxnLst/>
            <a:rect r="r" b="b" t="t" l="l"/>
            <a:pathLst>
              <a:path h="10265218" w="9378055">
                <a:moveTo>
                  <a:pt x="0" y="0"/>
                </a:moveTo>
                <a:lnTo>
                  <a:pt x="9378055" y="0"/>
                </a:lnTo>
                <a:lnTo>
                  <a:pt x="9378055" y="10265218"/>
                </a:lnTo>
                <a:lnTo>
                  <a:pt x="0" y="102652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451" t="0" r="-15495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5400000">
            <a:off x="12068127" y="-4465229"/>
            <a:ext cx="3061691" cy="9378055"/>
            <a:chOff x="0" y="0"/>
            <a:chExt cx="848105" cy="259777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48105" cy="2597771"/>
            </a:xfrm>
            <a:custGeom>
              <a:avLst/>
              <a:gdLst/>
              <a:ahLst/>
              <a:cxnLst/>
              <a:rect r="r" b="b" t="t" l="l"/>
              <a:pathLst>
                <a:path h="2597771" w="848105">
                  <a:moveTo>
                    <a:pt x="0" y="0"/>
                  </a:moveTo>
                  <a:lnTo>
                    <a:pt x="848105" y="0"/>
                  </a:lnTo>
                  <a:lnTo>
                    <a:pt x="848105" y="2597771"/>
                  </a:lnTo>
                  <a:lnTo>
                    <a:pt x="0" y="2597771"/>
                  </a:lnTo>
                  <a:close/>
                </a:path>
              </a:pathLst>
            </a:custGeom>
            <a:gradFill rotWithShape="true">
              <a:gsLst>
                <a:gs pos="0">
                  <a:srgbClr val="2E444F">
                    <a:alpha val="100000"/>
                  </a:srgbClr>
                </a:gs>
                <a:gs pos="100000">
                  <a:srgbClr val="2E444F">
                    <a:alpha val="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848105" cy="26358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288776" y="976625"/>
            <a:ext cx="6571774" cy="10262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Typical</a:t>
            </a: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situational </a:t>
            </a:r>
          </a:p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monitoring challenges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88776" y="3290426"/>
            <a:ext cx="7060405" cy="4907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95"/>
              </a:lnSpc>
              <a:spcBef>
                <a:spcPct val="0"/>
              </a:spcBef>
            </a:pPr>
            <a:r>
              <a:rPr lang="en-US" b="true" sz="5814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Our locations are frequen</a:t>
            </a:r>
            <a:r>
              <a:rPr lang="en-US" b="true" sz="5814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tly vandalised</a:t>
            </a:r>
            <a:r>
              <a:rPr lang="en-US" b="true" sz="5814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and the business has no ability to manage this issue.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09945" y="-1307046"/>
            <a:ext cx="14823253" cy="12085463"/>
          </a:xfrm>
          <a:custGeom>
            <a:avLst/>
            <a:gdLst/>
            <a:ahLst/>
            <a:cxnLst/>
            <a:rect r="r" b="b" t="t" l="l"/>
            <a:pathLst>
              <a:path h="12085463" w="14823253">
                <a:moveTo>
                  <a:pt x="0" y="0"/>
                </a:moveTo>
                <a:lnTo>
                  <a:pt x="14823253" y="0"/>
                </a:lnTo>
                <a:lnTo>
                  <a:pt x="14823253" y="12085462"/>
                </a:lnTo>
                <a:lnTo>
                  <a:pt x="0" y="120854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372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5400000">
            <a:off x="12068127" y="-4465229"/>
            <a:ext cx="3061691" cy="9378055"/>
            <a:chOff x="0" y="0"/>
            <a:chExt cx="848105" cy="259777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48105" cy="2597771"/>
            </a:xfrm>
            <a:custGeom>
              <a:avLst/>
              <a:gdLst/>
              <a:ahLst/>
              <a:cxnLst/>
              <a:rect r="r" b="b" t="t" l="l"/>
              <a:pathLst>
                <a:path h="2597771" w="848105">
                  <a:moveTo>
                    <a:pt x="0" y="0"/>
                  </a:moveTo>
                  <a:lnTo>
                    <a:pt x="848105" y="0"/>
                  </a:lnTo>
                  <a:lnTo>
                    <a:pt x="848105" y="2597771"/>
                  </a:lnTo>
                  <a:lnTo>
                    <a:pt x="0" y="2597771"/>
                  </a:lnTo>
                  <a:close/>
                </a:path>
              </a:pathLst>
            </a:custGeom>
            <a:gradFill rotWithShape="true">
              <a:gsLst>
                <a:gs pos="0">
                  <a:srgbClr val="2E444F">
                    <a:alpha val="100000"/>
                  </a:srgbClr>
                </a:gs>
                <a:gs pos="100000">
                  <a:srgbClr val="2E444F">
                    <a:alpha val="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848105" cy="26358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301269" y="3290426"/>
            <a:ext cx="6559282" cy="56885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66"/>
              </a:lnSpc>
              <a:spcBef>
                <a:spcPct val="0"/>
              </a:spcBef>
            </a:pPr>
            <a:r>
              <a:rPr lang="en-US" b="true" sz="5788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Our loc</a:t>
            </a:r>
            <a:r>
              <a:rPr lang="en-US" b="true" sz="5788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ations are very remote </a:t>
            </a:r>
            <a:r>
              <a:rPr lang="en-US" b="true" sz="5788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and hard to reach frequently by manned surveillance solutions.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88776" y="976625"/>
            <a:ext cx="6571774" cy="10262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Typical</a:t>
            </a: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situational </a:t>
            </a:r>
          </a:p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monitoring challenges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E44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909945" y="0"/>
            <a:ext cx="9378055" cy="10287000"/>
          </a:xfrm>
          <a:custGeom>
            <a:avLst/>
            <a:gdLst/>
            <a:ahLst/>
            <a:cxnLst/>
            <a:rect r="r" b="b" t="t" l="l"/>
            <a:pathLst>
              <a:path h="10287000" w="9378055">
                <a:moveTo>
                  <a:pt x="0" y="0"/>
                </a:moveTo>
                <a:lnTo>
                  <a:pt x="9378055" y="0"/>
                </a:lnTo>
                <a:lnTo>
                  <a:pt x="937805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534" t="0" r="-42726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5400000">
            <a:off x="12068127" y="-4465229"/>
            <a:ext cx="3061691" cy="9378055"/>
            <a:chOff x="0" y="0"/>
            <a:chExt cx="848105" cy="259777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48105" cy="2597771"/>
            </a:xfrm>
            <a:custGeom>
              <a:avLst/>
              <a:gdLst/>
              <a:ahLst/>
              <a:cxnLst/>
              <a:rect r="r" b="b" t="t" l="l"/>
              <a:pathLst>
                <a:path h="2597771" w="848105">
                  <a:moveTo>
                    <a:pt x="0" y="0"/>
                  </a:moveTo>
                  <a:lnTo>
                    <a:pt x="848105" y="0"/>
                  </a:lnTo>
                  <a:lnTo>
                    <a:pt x="848105" y="2597771"/>
                  </a:lnTo>
                  <a:lnTo>
                    <a:pt x="0" y="2597771"/>
                  </a:lnTo>
                  <a:close/>
                </a:path>
              </a:pathLst>
            </a:custGeom>
            <a:gradFill rotWithShape="true">
              <a:gsLst>
                <a:gs pos="0">
                  <a:srgbClr val="2E444F">
                    <a:alpha val="100000"/>
                  </a:srgbClr>
                </a:gs>
                <a:gs pos="100000">
                  <a:srgbClr val="2E444F">
                    <a:alpha val="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848105" cy="26358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865894" y="542907"/>
            <a:ext cx="3886210" cy="562636"/>
          </a:xfrm>
          <a:custGeom>
            <a:avLst/>
            <a:gdLst/>
            <a:ahLst/>
            <a:cxnLst/>
            <a:rect r="r" b="b" t="t" l="l"/>
            <a:pathLst>
              <a:path h="562636" w="3886210">
                <a:moveTo>
                  <a:pt x="0" y="0"/>
                </a:moveTo>
                <a:lnTo>
                  <a:pt x="3886210" y="0"/>
                </a:lnTo>
                <a:lnTo>
                  <a:pt x="3886210" y="562636"/>
                </a:lnTo>
                <a:lnTo>
                  <a:pt x="0" y="5626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288776" y="3133937"/>
            <a:ext cx="5844486" cy="40762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95"/>
              </a:lnSpc>
            </a:pPr>
            <a:r>
              <a:rPr lang="en-US" sz="7268" b="true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There are </a:t>
            </a:r>
          </a:p>
          <a:p>
            <a:pPr algn="l">
              <a:lnSpc>
                <a:spcPts val="7995"/>
              </a:lnSpc>
              <a:spcBef>
                <a:spcPct val="0"/>
              </a:spcBef>
            </a:pPr>
            <a:r>
              <a:rPr lang="en-US" b="true" sz="7268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NO c</a:t>
            </a:r>
            <a:r>
              <a:rPr lang="en-US" b="true" sz="7268">
                <a:solidFill>
                  <a:srgbClr val="D0DF00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abled comms</a:t>
            </a:r>
            <a:r>
              <a:rPr lang="en-US" b="true" sz="7268">
                <a:solidFill>
                  <a:srgbClr val="FFFFFF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at our locations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88776" y="976625"/>
            <a:ext cx="6571774" cy="10262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Typical</a:t>
            </a: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 situational </a:t>
            </a:r>
          </a:p>
          <a:p>
            <a:pPr algn="l">
              <a:lnSpc>
                <a:spcPts val="3908"/>
              </a:lnSpc>
              <a:spcBef>
                <a:spcPct val="0"/>
              </a:spcBef>
            </a:pPr>
            <a:r>
              <a:rPr lang="en-US" b="true" sz="3552">
                <a:solidFill>
                  <a:srgbClr val="939F99"/>
                </a:solidFill>
                <a:latin typeface="Brockmann Bold"/>
                <a:ea typeface="Brockmann Bold"/>
                <a:cs typeface="Brockmann Bold"/>
                <a:sym typeface="Brockmann Bold"/>
              </a:rPr>
              <a:t>monitoring challenges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DAGkOfWr7bI</dc:identifier>
  <dcterms:modified xsi:type="dcterms:W3CDTF">2011-08-01T06:04:30Z</dcterms:modified>
  <cp:revision>1</cp:revision>
  <dc:title>Partner sales presentation</dc:title>
</cp:coreProperties>
</file>